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258" r:id="rId5"/>
    <p:sldId id="434" r:id="rId6"/>
    <p:sldId id="435" r:id="rId7"/>
    <p:sldId id="436" r:id="rId8"/>
    <p:sldId id="437" r:id="rId9"/>
    <p:sldId id="462" r:id="rId10"/>
    <p:sldId id="438" r:id="rId11"/>
    <p:sldId id="439" r:id="rId12"/>
    <p:sldId id="440" r:id="rId13"/>
    <p:sldId id="433" r:id="rId14"/>
    <p:sldId id="257" r:id="rId15"/>
    <p:sldId id="380" r:id="rId16"/>
    <p:sldId id="397" r:id="rId17"/>
    <p:sldId id="259" r:id="rId18"/>
    <p:sldId id="260" r:id="rId19"/>
    <p:sldId id="261" r:id="rId20"/>
    <p:sldId id="387" r:id="rId21"/>
    <p:sldId id="263" r:id="rId22"/>
    <p:sldId id="395" r:id="rId23"/>
    <p:sldId id="265" r:id="rId24"/>
    <p:sldId id="267" r:id="rId25"/>
    <p:sldId id="381" r:id="rId26"/>
    <p:sldId id="266" r:id="rId27"/>
    <p:sldId id="268" r:id="rId28"/>
    <p:sldId id="284" r:id="rId29"/>
    <p:sldId id="269" r:id="rId30"/>
    <p:sldId id="285" r:id="rId31"/>
    <p:sldId id="270" r:id="rId32"/>
    <p:sldId id="271" r:id="rId33"/>
    <p:sldId id="272" r:id="rId34"/>
    <p:sldId id="379" r:id="rId35"/>
    <p:sldId id="398" r:id="rId36"/>
    <p:sldId id="389" r:id="rId37"/>
    <p:sldId id="388" r:id="rId38"/>
    <p:sldId id="399" r:id="rId39"/>
    <p:sldId id="465"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8585"/>
    <a:srgbClr val="E42012"/>
    <a:srgbClr val="800000"/>
    <a:srgbClr val="EF7962"/>
    <a:srgbClr val="F7F326"/>
    <a:srgbClr val="E12728"/>
    <a:srgbClr val="2A5CAE"/>
    <a:srgbClr val="DF2517"/>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D44D6306-DF32-48D1-8474-2ECDE22A3E72}"/>
    <pc:docChg chg="custSel modSld">
      <pc:chgData name="Saad Syed" userId="afc29d7a40d45ac4" providerId="LiveId" clId="{D44D6306-DF32-48D1-8474-2ECDE22A3E72}" dt="2023-07-26T21:15:15.457" v="36" actId="20577"/>
      <pc:docMkLst>
        <pc:docMk/>
      </pc:docMkLst>
      <pc:sldChg chg="modSp mod">
        <pc:chgData name="Saad Syed" userId="afc29d7a40d45ac4" providerId="LiveId" clId="{D44D6306-DF32-48D1-8474-2ECDE22A3E72}" dt="2023-07-26T21:14:25.043" v="11" actId="6549"/>
        <pc:sldMkLst>
          <pc:docMk/>
          <pc:sldMk cId="2335538600" sldId="267"/>
        </pc:sldMkLst>
        <pc:graphicFrameChg chg="mod modGraphic">
          <ac:chgData name="Saad Syed" userId="afc29d7a40d45ac4" providerId="LiveId" clId="{D44D6306-DF32-48D1-8474-2ECDE22A3E72}" dt="2023-07-26T21:14:25.043" v="11" actId="6549"/>
          <ac:graphicFrameMkLst>
            <pc:docMk/>
            <pc:sldMk cId="2335538600" sldId="267"/>
            <ac:graphicFrameMk id="6" creationId="{00000000-0000-0000-0000-000000000000}"/>
          </ac:graphicFrameMkLst>
        </pc:graphicFrameChg>
      </pc:sldChg>
      <pc:sldChg chg="modSp mod">
        <pc:chgData name="Saad Syed" userId="afc29d7a40d45ac4" providerId="LiveId" clId="{D44D6306-DF32-48D1-8474-2ECDE22A3E72}" dt="2023-07-26T21:14:50.437" v="13" actId="6549"/>
        <pc:sldMkLst>
          <pc:docMk/>
          <pc:sldMk cId="2932624925" sldId="381"/>
        </pc:sldMkLst>
        <pc:graphicFrameChg chg="mod modGraphic">
          <ac:chgData name="Saad Syed" userId="afc29d7a40d45ac4" providerId="LiveId" clId="{D44D6306-DF32-48D1-8474-2ECDE22A3E72}" dt="2023-07-26T21:14:50.437" v="13" actId="6549"/>
          <ac:graphicFrameMkLst>
            <pc:docMk/>
            <pc:sldMk cId="2932624925" sldId="381"/>
            <ac:graphicFrameMk id="6" creationId="{00000000-0000-0000-0000-000000000000}"/>
          </ac:graphicFrameMkLst>
        </pc:graphicFrameChg>
      </pc:sldChg>
      <pc:sldChg chg="modSp mod">
        <pc:chgData name="Saad Syed" userId="afc29d7a40d45ac4" providerId="LiveId" clId="{D44D6306-DF32-48D1-8474-2ECDE22A3E72}" dt="2023-07-26T21:15:15.457" v="36" actId="20577"/>
        <pc:sldMkLst>
          <pc:docMk/>
          <pc:sldMk cId="3657139268" sldId="443"/>
        </pc:sldMkLst>
        <pc:spChg chg="mod">
          <ac:chgData name="Saad Syed" userId="afc29d7a40d45ac4" providerId="LiveId" clId="{D44D6306-DF32-48D1-8474-2ECDE22A3E72}" dt="2023-07-26T21:15:15.457" v="36" actId="20577"/>
          <ac:spMkLst>
            <pc:docMk/>
            <pc:sldMk cId="3657139268" sldId="443"/>
            <ac:spMk id="3" creationId="{C5E6694C-B5C3-5B3F-6DF0-D22A8479518E}"/>
          </ac:spMkLst>
        </pc:spChg>
        <pc:spChg chg="mod">
          <ac:chgData name="Saad Syed" userId="afc29d7a40d45ac4" providerId="LiveId" clId="{D44D6306-DF32-48D1-8474-2ECDE22A3E72}" dt="2023-07-25T21:55:38.610" v="3" actId="20577"/>
          <ac:spMkLst>
            <pc:docMk/>
            <pc:sldMk cId="3657139268" sldId="443"/>
            <ac:spMk id="4" creationId="{9DFD9A62-C52B-5509-E269-9274935AB6EC}"/>
          </ac:spMkLst>
        </pc:spChg>
      </pc:sldChg>
      <pc:sldChg chg="modSp mod">
        <pc:chgData name="Saad Syed" userId="afc29d7a40d45ac4" providerId="LiveId" clId="{D44D6306-DF32-48D1-8474-2ECDE22A3E72}" dt="2023-07-25T21:55:41.575" v="5" actId="20577"/>
        <pc:sldMkLst>
          <pc:docMk/>
          <pc:sldMk cId="3397777398" sldId="444"/>
        </pc:sldMkLst>
        <pc:spChg chg="mod">
          <ac:chgData name="Saad Syed" userId="afc29d7a40d45ac4" providerId="LiveId" clId="{D44D6306-DF32-48D1-8474-2ECDE22A3E72}" dt="2023-07-25T21:55:41.575" v="5" actId="20577"/>
          <ac:spMkLst>
            <pc:docMk/>
            <pc:sldMk cId="3397777398" sldId="444"/>
            <ac:spMk id="4" creationId="{C5B7B3DB-5B79-73A4-2CD0-45E827F6BF93}"/>
          </ac:spMkLst>
        </pc:spChg>
      </pc:sldChg>
      <pc:sldChg chg="modSp mod">
        <pc:chgData name="Saad Syed" userId="afc29d7a40d45ac4" providerId="LiveId" clId="{D44D6306-DF32-48D1-8474-2ECDE22A3E72}" dt="2023-07-25T22:00:39.875" v="9" actId="20577"/>
        <pc:sldMkLst>
          <pc:docMk/>
          <pc:sldMk cId="2816312712" sldId="445"/>
        </pc:sldMkLst>
        <pc:spChg chg="mod">
          <ac:chgData name="Saad Syed" userId="afc29d7a40d45ac4" providerId="LiveId" clId="{D44D6306-DF32-48D1-8474-2ECDE22A3E72}" dt="2023-07-25T22:00:39.875" v="9" actId="20577"/>
          <ac:spMkLst>
            <pc:docMk/>
            <pc:sldMk cId="2816312712" sldId="445"/>
            <ac:spMk id="3" creationId="{CDA2D34C-AEB0-FDD0-ABD5-4B4DA1984F4E}"/>
          </ac:spMkLst>
        </pc:spChg>
        <pc:spChg chg="mod">
          <ac:chgData name="Saad Syed" userId="afc29d7a40d45ac4" providerId="LiveId" clId="{D44D6306-DF32-48D1-8474-2ECDE22A3E72}" dt="2023-07-25T21:55:45.462" v="7" actId="20577"/>
          <ac:spMkLst>
            <pc:docMk/>
            <pc:sldMk cId="2816312712" sldId="445"/>
            <ac:spMk id="4" creationId="{8D798FEF-61DB-CAE5-3046-54D9AFD10DF1}"/>
          </ac:spMkLst>
        </pc:spChg>
      </pc:sldChg>
      <pc:sldChg chg="modSp mod">
        <pc:chgData name="Saad Syed" userId="afc29d7a40d45ac4" providerId="LiveId" clId="{D44D6306-DF32-48D1-8474-2ECDE22A3E72}" dt="2023-07-26T21:15:05.104" v="24" actId="20577"/>
        <pc:sldMkLst>
          <pc:docMk/>
          <pc:sldMk cId="3500256732" sldId="465"/>
        </pc:sldMkLst>
        <pc:spChg chg="mod">
          <ac:chgData name="Saad Syed" userId="afc29d7a40d45ac4" providerId="LiveId" clId="{D44D6306-DF32-48D1-8474-2ECDE22A3E72}" dt="2023-07-26T21:15:05.104" v="24" actId="20577"/>
          <ac:spMkLst>
            <pc:docMk/>
            <pc:sldMk cId="3500256732" sldId="465"/>
            <ac:spMk id="3" creationId="{15FA87E5-2E34-9E5A-FE97-2D9B7881E8C9}"/>
          </ac:spMkLst>
        </pc:spChg>
        <pc:spChg chg="mod">
          <ac:chgData name="Saad Syed" userId="afc29d7a40d45ac4" providerId="LiveId" clId="{D44D6306-DF32-48D1-8474-2ECDE22A3E72}" dt="2023-07-25T21:55:33.835" v="1" actId="20577"/>
          <ac:spMkLst>
            <pc:docMk/>
            <pc:sldMk cId="3500256732" sldId="465"/>
            <ac:spMk id="4" creationId="{6760A8E2-9FEF-88E7-11DA-9890AF7D87AB}"/>
          </ac:spMkLst>
        </pc:spChg>
      </pc:sldChg>
    </pc:docChg>
  </pc:docChgLst>
  <pc:docChgLst>
    <pc:chgData name="Silvia ARRUEBO" userId="e9aba99f-2561-4cc4-9a75-fbf1b25c1b57" providerId="ADAL" clId="{9F22EAE6-D2BF-4853-A4C4-0C9D6A344853}"/>
    <pc:docChg chg="undo custSel modSld">
      <pc:chgData name="Silvia ARRUEBO" userId="e9aba99f-2561-4cc4-9a75-fbf1b25c1b57" providerId="ADAL" clId="{9F22EAE6-D2BF-4853-A4C4-0C9D6A344853}" dt="2023-08-01T11:58:35.508" v="13" actId="1076"/>
      <pc:docMkLst>
        <pc:docMk/>
      </pc:docMkLst>
      <pc:sldChg chg="modSp mod">
        <pc:chgData name="Silvia ARRUEBO" userId="e9aba99f-2561-4cc4-9a75-fbf1b25c1b57" providerId="ADAL" clId="{9F22EAE6-D2BF-4853-A4C4-0C9D6A344853}" dt="2023-08-01T11:57:51.760" v="5" actId="2711"/>
        <pc:sldMkLst>
          <pc:docMk/>
          <pc:sldMk cId="3657139268" sldId="443"/>
        </pc:sldMkLst>
        <pc:spChg chg="mod">
          <ac:chgData name="Silvia ARRUEBO" userId="e9aba99f-2561-4cc4-9a75-fbf1b25c1b57" providerId="ADAL" clId="{9F22EAE6-D2BF-4853-A4C4-0C9D6A344853}" dt="2023-08-01T11:57:51.760" v="5" actId="2711"/>
          <ac:spMkLst>
            <pc:docMk/>
            <pc:sldMk cId="3657139268" sldId="443"/>
            <ac:spMk id="3" creationId="{C5E6694C-B5C3-5B3F-6DF0-D22A8479518E}"/>
          </ac:spMkLst>
        </pc:spChg>
      </pc:sldChg>
      <pc:sldChg chg="modSp mod">
        <pc:chgData name="Silvia ARRUEBO" userId="e9aba99f-2561-4cc4-9a75-fbf1b25c1b57" providerId="ADAL" clId="{9F22EAE6-D2BF-4853-A4C4-0C9D6A344853}" dt="2023-08-01T11:58:02.455" v="6" actId="2711"/>
        <pc:sldMkLst>
          <pc:docMk/>
          <pc:sldMk cId="3397777398" sldId="444"/>
        </pc:sldMkLst>
        <pc:spChg chg="mod">
          <ac:chgData name="Silvia ARRUEBO" userId="e9aba99f-2561-4cc4-9a75-fbf1b25c1b57" providerId="ADAL" clId="{9F22EAE6-D2BF-4853-A4C4-0C9D6A344853}" dt="2023-08-01T11:58:02.455" v="6" actId="2711"/>
          <ac:spMkLst>
            <pc:docMk/>
            <pc:sldMk cId="3397777398" sldId="444"/>
            <ac:spMk id="3" creationId="{39CDB8CE-05DE-6086-A64B-D15367664DED}"/>
          </ac:spMkLst>
        </pc:spChg>
      </pc:sldChg>
      <pc:sldChg chg="modSp mod">
        <pc:chgData name="Silvia ARRUEBO" userId="e9aba99f-2561-4cc4-9a75-fbf1b25c1b57" providerId="ADAL" clId="{9F22EAE6-D2BF-4853-A4C4-0C9D6A344853}" dt="2023-08-01T11:58:07.550" v="8" actId="27636"/>
        <pc:sldMkLst>
          <pc:docMk/>
          <pc:sldMk cId="2816312712" sldId="445"/>
        </pc:sldMkLst>
        <pc:spChg chg="mod">
          <ac:chgData name="Silvia ARRUEBO" userId="e9aba99f-2561-4cc4-9a75-fbf1b25c1b57" providerId="ADAL" clId="{9F22EAE6-D2BF-4853-A4C4-0C9D6A344853}" dt="2023-08-01T11:58:07.550" v="8" actId="27636"/>
          <ac:spMkLst>
            <pc:docMk/>
            <pc:sldMk cId="2816312712" sldId="445"/>
            <ac:spMk id="3" creationId="{CDA2D34C-AEB0-FDD0-ABD5-4B4DA1984F4E}"/>
          </ac:spMkLst>
        </pc:spChg>
      </pc:sldChg>
      <pc:sldChg chg="modSp mod">
        <pc:chgData name="Silvia ARRUEBO" userId="e9aba99f-2561-4cc4-9a75-fbf1b25c1b57" providerId="ADAL" clId="{9F22EAE6-D2BF-4853-A4C4-0C9D6A344853}" dt="2023-08-01T11:58:35.508" v="13" actId="1076"/>
        <pc:sldMkLst>
          <pc:docMk/>
          <pc:sldMk cId="3500256732" sldId="465"/>
        </pc:sldMkLst>
        <pc:spChg chg="mod">
          <ac:chgData name="Silvia ARRUEBO" userId="e9aba99f-2561-4cc4-9a75-fbf1b25c1b57" providerId="ADAL" clId="{9F22EAE6-D2BF-4853-A4C4-0C9D6A344853}" dt="2023-08-01T11:58:35.508" v="13" actId="1076"/>
          <ac:spMkLst>
            <pc:docMk/>
            <pc:sldMk cId="3500256732" sldId="465"/>
            <ac:spMk id="3" creationId="{15FA87E5-2E34-9E5A-FE97-2D9B7881E8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dirty="0"/>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dirty="0"/>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dirty="0"/>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dirty="0"/>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dirty="0"/>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9.png"/><Relationship Id="rId3" Type="http://schemas.openxmlformats.org/officeDocument/2006/relationships/hyperlink" Target="http://www.theisn.org/" TargetMode="External"/><Relationship Id="rId7" Type="http://schemas.openxmlformats.org/officeDocument/2006/relationships/image" Target="../media/image46.png"/><Relationship Id="rId12" Type="http://schemas.openxmlformats.org/officeDocument/2006/relationships/hyperlink" Target="https://www.youtube.com/channel/UC5uy7AD8L1TYfHb38WUX5Hg" TargetMode="External"/><Relationship Id="rId17" Type="http://schemas.openxmlformats.org/officeDocument/2006/relationships/image" Target="../media/image51.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www.linkedin.com/company/isnkidneycare/"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South Asia</a:t>
            </a: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7" name="Picture 6" descr="A person looking at a globe&#10;&#10;Description automatically generated with medium confidence">
            <a:extLst>
              <a:ext uri="{FF2B5EF4-FFF2-40B4-BE49-F238E27FC236}">
                <a16:creationId xmlns:a16="http://schemas.microsoft.com/office/drawing/2014/main" id="{682552AE-1247-7449-5B3F-464E9E8C0279}"/>
              </a:ext>
            </a:extLst>
          </p:cNvPr>
          <p:cNvPicPr>
            <a:picLocks noChangeAspect="1"/>
          </p:cNvPicPr>
          <p:nvPr/>
        </p:nvPicPr>
        <p:blipFill>
          <a:blip r:embed="rId2"/>
          <a:stretch>
            <a:fillRect/>
          </a:stretch>
        </p:blipFill>
        <p:spPr>
          <a:xfrm>
            <a:off x="3171000" y="462000"/>
            <a:ext cx="6070200" cy="6070200"/>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36180154"/>
              </p:ext>
            </p:extLst>
          </p:nvPr>
        </p:nvGraphicFramePr>
        <p:xfrm>
          <a:off x="4931914" y="2040813"/>
          <a:ext cx="6964616" cy="3084082"/>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652,230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38,346,720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66.8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13.2</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148,460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165,700,000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1099.8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2.5</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1258423636"/>
                  </a:ext>
                </a:extLst>
              </a:tr>
              <a:tr h="30480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38,394</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867,775</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3.6</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3,287,263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1,390,000,000</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10193.6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298</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389,568 </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9.8</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marL="0" marR="276225" indent="85725" algn="ctr" defTabSz="914400" rtl="0" eaLnBrk="1" latinLnBrk="0" hangingPunct="1">
                        <a:lnSpc>
                          <a:spcPct val="115000"/>
                        </a:lnSpc>
                        <a:spcBef>
                          <a:spcPts val="0"/>
                        </a:spcBef>
                        <a:spcAft>
                          <a:spcPts val="0"/>
                        </a:spcAft>
                      </a:pPr>
                      <a:r>
                        <a:rPr lang="en-GB" sz="1000" b="0" u="none" strike="noStrike" kern="1200" dirty="0">
                          <a:solidFill>
                            <a:srgbClr val="000000"/>
                          </a:solidFill>
                          <a:effectLst/>
                        </a:rPr>
                        <a:t>     11.4</a:t>
                      </a:r>
                      <a:endParaRPr lang="en-GB" sz="1000" b="0" i="0" u="none" strike="noStrike" kern="1200" dirty="0">
                        <a:solidFill>
                          <a:srgbClr val="000000"/>
                        </a:solidFill>
                        <a:effectLst/>
                        <a:latin typeface="+mj-lt"/>
                        <a:ea typeface="+mn-ea"/>
                        <a:cs typeface="+mn-cs"/>
                      </a:endParaRPr>
                    </a:p>
                  </a:txBody>
                  <a:tcPr marL="27305" marR="27305" marT="0" marB="0" anchor="ctr"/>
                </a:tc>
                <a:extLst>
                  <a:ext uri="{0D108BD9-81ED-4DB2-BD59-A6C34878D82A}">
                    <a16:rowId xmlns:a16="http://schemas.microsoft.com/office/drawing/2014/main" val="1696135840"/>
                  </a:ext>
                </a:extLst>
              </a:tr>
              <a:tr h="30480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147,181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30,666,598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4.5</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796,095</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242,900,000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3.4</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65,610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23,187,516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325.8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4.1</a:t>
                      </a:r>
                      <a:endParaRPr lang="en-CA" sz="1000" b="0" i="0" u="none" strike="noStrike" kern="1200" dirty="0">
                        <a:solidFill>
                          <a:srgbClr val="000000"/>
                        </a:solidFill>
                        <a:effectLst/>
                        <a:latin typeface="+mj-lt"/>
                        <a:ea typeface="+mn-ea"/>
                        <a:cs typeface="+mn-cs"/>
                      </a:endParaRPr>
                    </a:p>
                  </a:txBody>
                  <a:tcPr marL="0" marR="0" marT="0" marB="0" anchor="ctr"/>
                </a:tc>
                <a:extLst>
                  <a:ext uri="{0D108BD9-81ED-4DB2-BD59-A6C34878D82A}">
                    <a16:rowId xmlns:a16="http://schemas.microsoft.com/office/drawing/2014/main" val="3153569623"/>
                  </a:ext>
                </a:extLst>
              </a:tr>
            </a:tbl>
          </a:graphicData>
        </a:graphic>
      </p:graphicFrame>
      <p:grpSp>
        <p:nvGrpSpPr>
          <p:cNvPr id="7" name="Group 6"/>
          <p:cNvGrpSpPr/>
          <p:nvPr/>
        </p:nvGrpSpPr>
        <p:grpSpPr>
          <a:xfrm>
            <a:off x="471778" y="1473067"/>
            <a:ext cx="4073525" cy="3914775"/>
            <a:chOff x="0" y="0"/>
            <a:chExt cx="4073525" cy="391477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73525" cy="3914775"/>
            </a:xfrm>
            <a:prstGeom prst="rect">
              <a:avLst/>
            </a:prstGeom>
          </p:spPr>
        </p:pic>
        <p:sp>
          <p:nvSpPr>
            <p:cNvPr id="9" name="Rectangle 8"/>
            <p:cNvSpPr/>
            <p:nvPr/>
          </p:nvSpPr>
          <p:spPr>
            <a:xfrm>
              <a:off x="0" y="0"/>
              <a:ext cx="4073525" cy="391477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537095" y="5536095"/>
            <a:ext cx="3850434" cy="738664"/>
          </a:xfrm>
          <a:prstGeom prst="rect">
            <a:avLst/>
          </a:prstGeom>
        </p:spPr>
        <p:txBody>
          <a:bodyPr wrap="square">
            <a:spAutoFit/>
          </a:bodyPr>
          <a:lstStyle/>
          <a:p>
            <a:pPr lvl="0"/>
            <a:r>
              <a:rPr lang="en-US" sz="1400" dirty="0">
                <a:solidFill>
                  <a:prstClr val="black"/>
                </a:solidFill>
                <a:latin typeface="+mj-lt"/>
              </a:rPr>
              <a:t>Responses were received from all countries in South Asia representing 100% of the region’s population. </a:t>
            </a:r>
          </a:p>
        </p:txBody>
      </p:sp>
      <p:sp>
        <p:nvSpPr>
          <p:cNvPr id="11" name="Title 10">
            <a:extLst>
              <a:ext uri="{FF2B5EF4-FFF2-40B4-BE49-F238E27FC236}">
                <a16:creationId xmlns:a16="http://schemas.microsoft.com/office/drawing/2014/main" id="{6A29AF3F-CDC5-CD5F-2798-E86F57FFCA0D}"/>
              </a:ext>
            </a:extLst>
          </p:cNvPr>
          <p:cNvSpPr>
            <a:spLocks noGrp="1"/>
          </p:cNvSpPr>
          <p:nvPr>
            <p:ph type="title"/>
          </p:nvPr>
        </p:nvSpPr>
        <p:spPr/>
        <p:txBody>
          <a:bodyPr>
            <a:normAutofit/>
          </a:bodyPr>
          <a:lstStyle/>
          <a:p>
            <a:r>
              <a:rPr lang="en-US" dirty="0"/>
              <a:t>Demographics</a:t>
            </a:r>
          </a:p>
        </p:txBody>
      </p:sp>
      <p:sp>
        <p:nvSpPr>
          <p:cNvPr id="2" name="Date Placeholder 3">
            <a:extLst>
              <a:ext uri="{FF2B5EF4-FFF2-40B4-BE49-F238E27FC236}">
                <a16:creationId xmlns:a16="http://schemas.microsoft.com/office/drawing/2014/main" id="{7C119FF3-863F-8788-5359-2FEC00B2AD1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B50AA35C-665C-4F6E-D862-C3C57C10BF3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4D009B71-D5D1-0B3A-0179-86D0C1C98739}"/>
              </a:ext>
            </a:extLst>
          </p:cNvPr>
          <p:cNvSpPr>
            <a:spLocks noGrp="1"/>
          </p:cNvSpPr>
          <p:nvPr>
            <p:ph type="sldNum" sz="quarter" idx="4"/>
          </p:nvPr>
        </p:nvSpPr>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13685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06086475"/>
              </p:ext>
            </p:extLst>
          </p:nvPr>
        </p:nvGraphicFramePr>
        <p:xfrm>
          <a:off x="1567128" y="1722314"/>
          <a:ext cx="8922786" cy="3084576"/>
        </p:xfrm>
        <a:graphic>
          <a:graphicData uri="http://schemas.openxmlformats.org/drawingml/2006/table">
            <a:tbl>
              <a:tblPr firstRow="1" firstCol="1" bandRow="1">
                <a:tableStyleId>{F5AB1C69-6EDB-4FF4-983F-18BD219EF322}</a:tableStyleId>
              </a:tblPr>
              <a:tblGrid>
                <a:gridCol w="1050416">
                  <a:extLst>
                    <a:ext uri="{9D8B030D-6E8A-4147-A177-3AD203B41FA5}">
                      <a16:colId xmlns:a16="http://schemas.microsoft.com/office/drawing/2014/main" val="1259445464"/>
                    </a:ext>
                  </a:extLst>
                </a:gridCol>
                <a:gridCol w="1368392">
                  <a:extLst>
                    <a:ext uri="{9D8B030D-6E8A-4147-A177-3AD203B41FA5}">
                      <a16:colId xmlns:a16="http://schemas.microsoft.com/office/drawing/2014/main" val="2352489177"/>
                    </a:ext>
                  </a:extLst>
                </a:gridCol>
                <a:gridCol w="898521">
                  <a:extLst>
                    <a:ext uri="{9D8B030D-6E8A-4147-A177-3AD203B41FA5}">
                      <a16:colId xmlns:a16="http://schemas.microsoft.com/office/drawing/2014/main" val="3565250742"/>
                    </a:ext>
                  </a:extLst>
                </a:gridCol>
                <a:gridCol w="1038658">
                  <a:extLst>
                    <a:ext uri="{9D8B030D-6E8A-4147-A177-3AD203B41FA5}">
                      <a16:colId xmlns:a16="http://schemas.microsoft.com/office/drawing/2014/main" val="3896265834"/>
                    </a:ext>
                  </a:extLst>
                </a:gridCol>
                <a:gridCol w="873791">
                  <a:extLst>
                    <a:ext uri="{9D8B030D-6E8A-4147-A177-3AD203B41FA5}">
                      <a16:colId xmlns:a16="http://schemas.microsoft.com/office/drawing/2014/main" val="1806330581"/>
                    </a:ext>
                  </a:extLst>
                </a:gridCol>
                <a:gridCol w="923252">
                  <a:extLst>
                    <a:ext uri="{9D8B030D-6E8A-4147-A177-3AD203B41FA5}">
                      <a16:colId xmlns:a16="http://schemas.microsoft.com/office/drawing/2014/main" val="1364347769"/>
                    </a:ext>
                  </a:extLst>
                </a:gridCol>
                <a:gridCol w="923252">
                  <a:extLst>
                    <a:ext uri="{9D8B030D-6E8A-4147-A177-3AD203B41FA5}">
                      <a16:colId xmlns:a16="http://schemas.microsoft.com/office/drawing/2014/main" val="2755366925"/>
                    </a:ext>
                  </a:extLst>
                </a:gridCol>
                <a:gridCol w="923252">
                  <a:extLst>
                    <a:ext uri="{9D8B030D-6E8A-4147-A177-3AD203B41FA5}">
                      <a16:colId xmlns:a16="http://schemas.microsoft.com/office/drawing/2014/main" val="3223614796"/>
                    </a:ext>
                  </a:extLst>
                </a:gridCol>
                <a:gridCol w="923252">
                  <a:extLst>
                    <a:ext uri="{9D8B030D-6E8A-4147-A177-3AD203B41FA5}">
                      <a16:colId xmlns:a16="http://schemas.microsoft.com/office/drawing/2014/main" val="693572493"/>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652,230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38,346,720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66.8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13.2</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50</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148,460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165,700,000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1099.8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2.5</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47</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258423636"/>
                  </a:ext>
                </a:extLst>
              </a:tr>
              <a:tr h="30480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38,394</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867,775</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3.6</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106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82</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3,287,263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1,390,000,000</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10193.6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298</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kern="1200" dirty="0">
                          <a:solidFill>
                            <a:srgbClr val="000000"/>
                          </a:solidFill>
                          <a:effectLst/>
                        </a:rPr>
                        <a:t>389,568 </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9.8</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marL="0" marR="276225" indent="85725" algn="ctr" defTabSz="914400" rtl="0" eaLnBrk="1" latinLnBrk="0" hangingPunct="1">
                        <a:lnSpc>
                          <a:spcPct val="115000"/>
                        </a:lnSpc>
                        <a:spcBef>
                          <a:spcPts val="0"/>
                        </a:spcBef>
                        <a:spcAft>
                          <a:spcPts val="0"/>
                        </a:spcAft>
                      </a:pPr>
                      <a:r>
                        <a:rPr lang="en-GB" sz="1000" b="0" u="none" strike="noStrike" kern="1200" dirty="0">
                          <a:solidFill>
                            <a:srgbClr val="000000"/>
                          </a:solidFill>
                          <a:effectLst/>
                        </a:rPr>
                        <a:t>     11.4</a:t>
                      </a:r>
                      <a:endParaRPr lang="en-GB" sz="1000" b="0" i="0" u="none" strike="noStrike" kern="1200" dirty="0">
                        <a:solidFill>
                          <a:srgbClr val="000000"/>
                        </a:solidFill>
                        <a:effectLst/>
                        <a:latin typeface="+mj-lt"/>
                        <a:ea typeface="+mn-ea"/>
                        <a:cs typeface="+mn-cs"/>
                      </a:endParaRPr>
                    </a:p>
                  </a:txBody>
                  <a:tcPr marL="27305" marR="27305" marT="0"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696135840"/>
                  </a:ext>
                </a:extLst>
              </a:tr>
              <a:tr h="30480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147,181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30,666,598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4.5</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31</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796,095</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242,900,000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3.4</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22</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65,610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23,187,516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325.8</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kern="1200" dirty="0">
                          <a:solidFill>
                            <a:srgbClr val="000000"/>
                          </a:solidFill>
                          <a:effectLst/>
                        </a:rPr>
                        <a:t>4.1</a:t>
                      </a:r>
                      <a:endParaRPr lang="en-CA" sz="1000" b="0" i="0" u="none" strike="noStrike" kern="1200" dirty="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148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75</a:t>
                      </a:r>
                      <a:endParaRPr lang="en-CA" sz="10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bl>
          </a:graphicData>
        </a:graphic>
      </p:graphicFrame>
      <p:sp>
        <p:nvSpPr>
          <p:cNvPr id="2" name="TextBox 1">
            <a:extLst>
              <a:ext uri="{FF2B5EF4-FFF2-40B4-BE49-F238E27FC236}">
                <a16:creationId xmlns:a16="http://schemas.microsoft.com/office/drawing/2014/main" id="{5398D789-725C-4333-FA1C-8D72416626F8}"/>
              </a:ext>
            </a:extLst>
          </p:cNvPr>
          <p:cNvSpPr txBox="1"/>
          <p:nvPr/>
        </p:nvSpPr>
        <p:spPr>
          <a:xfrm>
            <a:off x="1567128" y="4959290"/>
            <a:ext cx="2045870" cy="246221"/>
          </a:xfrm>
          <a:prstGeom prst="rect">
            <a:avLst/>
          </a:prstGeom>
          <a:noFill/>
        </p:spPr>
        <p:txBody>
          <a:bodyPr wrap="square" rtlCol="0">
            <a:spAutoFit/>
          </a:bodyPr>
          <a:lstStyle/>
          <a:p>
            <a:r>
              <a:rPr lang="en-US" sz="1000" dirty="0">
                <a:latin typeface="+mj-lt"/>
              </a:rPr>
              <a:t>‘ – ’ : data not reported/unavailable</a:t>
            </a:r>
          </a:p>
        </p:txBody>
      </p:sp>
      <p:sp>
        <p:nvSpPr>
          <p:cNvPr id="8" name="Title 7">
            <a:extLst>
              <a:ext uri="{FF2B5EF4-FFF2-40B4-BE49-F238E27FC236}">
                <a16:creationId xmlns:a16="http://schemas.microsoft.com/office/drawing/2014/main" id="{C31B4782-F3C0-CE2C-7F76-F0F4FAF6D1CB}"/>
              </a:ext>
            </a:extLst>
          </p:cNvPr>
          <p:cNvSpPr>
            <a:spLocks noGrp="1"/>
          </p:cNvSpPr>
          <p:nvPr>
            <p:ph type="title"/>
          </p:nvPr>
        </p:nvSpPr>
        <p:spPr/>
        <p:txBody>
          <a:bodyPr>
            <a:normAutofit/>
          </a:bodyPr>
          <a:lstStyle/>
          <a:p>
            <a:r>
              <a:rPr lang="en-US" dirty="0"/>
              <a:t>Demographics</a:t>
            </a:r>
          </a:p>
        </p:txBody>
      </p:sp>
      <p:sp>
        <p:nvSpPr>
          <p:cNvPr id="3" name="Date Placeholder 3">
            <a:extLst>
              <a:ext uri="{FF2B5EF4-FFF2-40B4-BE49-F238E27FC236}">
                <a16:creationId xmlns:a16="http://schemas.microsoft.com/office/drawing/2014/main" id="{2B2C061B-15BC-C2C1-0B2E-EEEFE2051E0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14A2F4E6-894F-9CEF-A6CD-F578AF678ED3}"/>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B442C5AA-61D9-4D81-D5D5-051D540609C7}"/>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142486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15373967"/>
              </p:ext>
            </p:extLst>
          </p:nvPr>
        </p:nvGraphicFramePr>
        <p:xfrm>
          <a:off x="1196883" y="1395663"/>
          <a:ext cx="9300057" cy="3212465"/>
        </p:xfrm>
        <a:graphic>
          <a:graphicData uri="http://schemas.openxmlformats.org/drawingml/2006/table">
            <a:tbl>
              <a:tblPr firstRow="1" firstCol="1" bandRow="1">
                <a:tableStyleId>{F5AB1C69-6EDB-4FF4-983F-18BD219EF322}</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523685">
                <a:tc>
                  <a:txBody>
                    <a:bodyPr/>
                    <a:lstStyle/>
                    <a:p>
                      <a:pPr marL="0" marR="0" algn="ctr">
                        <a:lnSpc>
                          <a:spcPct val="107000"/>
                        </a:lnSpc>
                        <a:spcBef>
                          <a:spcPts val="0"/>
                        </a:spcBef>
                        <a:spcAft>
                          <a:spcPts val="0"/>
                        </a:spcAft>
                      </a:pPr>
                      <a:r>
                        <a:rPr lang="en-US" sz="1100" dirty="0">
                          <a:effectLst/>
                        </a:rPr>
                        <a:t>Country </a:t>
                      </a:r>
                      <a:endParaRPr lang="en-US" sz="1100" dirty="0">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CKD Prevalence</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Obesity</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Increased BP</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dirty="0">
                          <a:solidFill>
                            <a:schemeClr val="tx1">
                              <a:lumMod val="75000"/>
                              <a:lumOff val="25000"/>
                            </a:schemeClr>
                          </a:solidFill>
                          <a:effectLst/>
                        </a:rPr>
                        <a:t>Smoking</a:t>
                      </a:r>
                    </a:p>
                    <a:p>
                      <a:pPr marL="0" marR="0" algn="ctr">
                        <a:lnSpc>
                          <a:spcPct val="107000"/>
                        </a:lnSpc>
                        <a:spcBef>
                          <a:spcPts val="0"/>
                        </a:spcBef>
                        <a:spcAft>
                          <a:spcPts val="0"/>
                        </a:spcAft>
                      </a:pPr>
                      <a:r>
                        <a:rPr lang="en-US" sz="1100" dirty="0">
                          <a:solidFill>
                            <a:schemeClr val="tx1">
                              <a:lumMod val="75000"/>
                              <a:lumOff val="25000"/>
                            </a:schemeClr>
                          </a:solidFill>
                          <a:effectLst/>
                        </a:rPr>
                        <a:t>% (95% CI)</a:t>
                      </a:r>
                      <a:endParaRPr lang="en-US" sz="1100"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335280">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4.49 (4.16 - 4.82)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2.24 (1.82 - 3.21)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1.28 (1.07 - 1.65)</a:t>
                      </a:r>
                      <a:endParaRPr lang="en-CA" sz="1000" b="0" i="0" u="none" strike="noStrike" dirty="0">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4.5 (2.8 - 6.7)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30.6 (23.6 - 38.3)</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13.1 (10.4 - 16.2)</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70685457"/>
                  </a:ext>
                </a:extLst>
              </a:tr>
              <a:tr h="335280">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6.35 (5.85 - 6.83)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 (1.31 - 1.68)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 (0.97 - 1.24)</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a:solidFill>
                            <a:schemeClr val="tx1">
                              <a:lumMod val="85000"/>
                              <a:lumOff val="15000"/>
                            </a:schemeClr>
                          </a:solidFill>
                          <a:effectLst/>
                        </a:rPr>
                        <a:t>3.4 (2.2 - 4.7)</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24.7 (19.1 - 30.6)</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19.3 (16.8 - 22.0)</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70125792"/>
                  </a:ext>
                </a:extLst>
              </a:tr>
              <a:tr h="335280">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7.48 (6.93 - 8.04)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3.46 (2.71 - 4.17)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2.14 (1.72 - 2.59)</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a:solidFill>
                            <a:schemeClr val="tx1">
                              <a:lumMod val="85000"/>
                              <a:lumOff val="15000"/>
                            </a:schemeClr>
                          </a:solidFill>
                          <a:effectLst/>
                        </a:rPr>
                        <a:t>5.8 (3.8 - 8.2)</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28.1 (21.9 - 34.6)</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6.6 (5.4 - 8.0)</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8634303"/>
                  </a:ext>
                </a:extLst>
              </a:tr>
              <a:tr h="335280">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8.49 (7.85 - 9.15)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2.37 (2.19 - 2.56)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1.61 (1.45 - 1.78)</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3.8 (2.9 - 4.9)</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85000"/>
                              <a:lumOff val="15000"/>
                            </a:schemeClr>
                          </a:solidFill>
                          <a:effectLst/>
                        </a:rPr>
                        <a:t>25.8 (21.3 - 30.7)</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9.8 (9.4 - 10.3)</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66360469"/>
                  </a:ext>
                </a:extLst>
              </a:tr>
              <a:tr h="335280">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t"/>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476592248"/>
                  </a:ext>
                </a:extLst>
              </a:tr>
              <a:tr h="335280">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6.46 (6.03 - 6.90)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2.64 (2.02 - 3.32)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1.82 (1.42 - 2.22)</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3.8 (2.6 - 5.2)</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29.4 (23.6 - 35.7)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85000"/>
                              <a:lumOff val="15000"/>
                            </a:schemeClr>
                          </a:solidFill>
                          <a:effectLst/>
                        </a:rPr>
                        <a:t>16.7 (13.8 - 19.9)</a:t>
                      </a:r>
                      <a:endParaRPr lang="en-US" sz="1000" kern="120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39059306"/>
                  </a:ext>
                </a:extLst>
              </a:tr>
              <a:tr h="335280">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5.87 (5.42 - 6.34)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2.96 (2.31 - 3.64)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1.82 (1.43 - 2.25)</a:t>
                      </a:r>
                      <a:endParaRPr lang="en-CA" sz="1000" b="0" i="0" u="none" strike="noStrike">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7.8 (5.7 - 10.3)</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30.5 (24.4 - 37.4)</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85000"/>
                              <a:lumOff val="15000"/>
                            </a:schemeClr>
                          </a:solidFill>
                          <a:effectLst/>
                        </a:rPr>
                        <a:t>10.5 (8.9 - 12.2)</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92751084"/>
                  </a:ext>
                </a:extLst>
              </a:tr>
              <a:tr h="335280">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13.49 (12.51 - 14.43)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 (3.64 - 4.54)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2.92 (2.52 - 3.33)</a:t>
                      </a:r>
                      <a:endParaRPr lang="en-CA" sz="1000" b="0" i="0" u="none" strike="noStrike" dirty="0">
                        <a:solidFill>
                          <a:srgbClr val="000000"/>
                        </a:solidFill>
                        <a:effectLst/>
                        <a:latin typeface="+mj-lt"/>
                      </a:endParaRPr>
                    </a:p>
                  </a:txBody>
                  <a:tcPr marL="4763" marR="4763" marT="4763" marB="0" anchor="ctr"/>
                </a:tc>
                <a:tc>
                  <a:txBody>
                    <a:bodyPr/>
                    <a:lstStyle/>
                    <a:p>
                      <a:pPr algn="ctr" fontAlgn="t"/>
                      <a:r>
                        <a:rPr lang="en-US" sz="1000" kern="1200" dirty="0">
                          <a:solidFill>
                            <a:schemeClr val="tx1">
                              <a:lumMod val="85000"/>
                              <a:lumOff val="15000"/>
                            </a:schemeClr>
                          </a:solidFill>
                          <a:effectLst/>
                        </a:rPr>
                        <a:t>5.4 (3.7 - 7.7)</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85000"/>
                              <a:lumOff val="15000"/>
                            </a:schemeClr>
                          </a:solidFill>
                          <a:effectLst/>
                        </a:rPr>
                        <a:t>22.4 (16.5 - 29.3)</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85000"/>
                              <a:lumOff val="15000"/>
                            </a:schemeClr>
                          </a:solidFill>
                          <a:effectLst/>
                        </a:rPr>
                        <a:t>10.0 (8.7 - 11.4)</a:t>
                      </a:r>
                      <a:endParaRPr lang="en-US" sz="1000" kern="1200" dirty="0">
                        <a:solidFill>
                          <a:schemeClr val="tx1">
                            <a:lumMod val="85000"/>
                            <a:lumOff val="15000"/>
                          </a:schemeClr>
                        </a:solidFill>
                        <a:effectLst/>
                        <a:latin typeface="+mj-lt"/>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6746676"/>
                  </a:ext>
                </a:extLst>
              </a:tr>
            </a:tbl>
          </a:graphicData>
        </a:graphic>
      </p:graphicFrame>
      <p:sp>
        <p:nvSpPr>
          <p:cNvPr id="7" name="Rectangle 6"/>
          <p:cNvSpPr/>
          <p:nvPr/>
        </p:nvSpPr>
        <p:spPr>
          <a:xfrm>
            <a:off x="1138482" y="4630738"/>
            <a:ext cx="7545261" cy="4465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100" dirty="0">
                <a:solidFill>
                  <a:prstClr val="black"/>
                </a:solidFill>
                <a:latin typeface="+mj-lt"/>
                <a:ea typeface="Calibri" panose="020F0502020204030204" pitchFamily="34" charset="0"/>
                <a:cs typeface="Times New Roman" panose="02020603050405020304" pitchFamily="18" charset="0"/>
              </a:rPr>
              <a:t>database (</a:t>
            </a:r>
            <a:r>
              <a:rPr lang="en-US" sz="1100" dirty="0">
                <a:latin typeface="+mj-lt"/>
                <a:hlinkClick r:id="rId2"/>
              </a:rPr>
              <a:t>http://www.healthdata.org/gbd</a:t>
            </a:r>
            <a:r>
              <a:rPr lang="en-US" sz="1100" dirty="0">
                <a:latin typeface="+mj-lt"/>
              </a:rPr>
              <a:t>)</a:t>
            </a:r>
            <a:r>
              <a:rPr kumimoji="0" lang="en-US" sz="11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 </a:t>
            </a:r>
            <a:r>
              <a:rPr lang="en-US" sz="1100" dirty="0">
                <a:solidFill>
                  <a:prstClr val="black"/>
                </a:solidFill>
                <a:latin typeface="+mj-lt"/>
                <a:ea typeface="Calibri" panose="020F0502020204030204" pitchFamily="34" charset="0"/>
                <a:cs typeface="Times New Roman" panose="02020603050405020304" pitchFamily="18" charset="0"/>
              </a:rPr>
              <a:t>(</a:t>
            </a:r>
            <a:r>
              <a:rPr lang="en-US" sz="1100" dirty="0">
                <a:latin typeface="+mj-lt"/>
                <a:hlinkClick r:id="rId3"/>
              </a:rPr>
              <a:t>https://www.who.int/gho/en/</a:t>
            </a:r>
            <a:r>
              <a:rPr lang="en-US" sz="1100" dirty="0">
                <a:latin typeface="+mj-lt"/>
              </a:rPr>
              <a:t>)</a:t>
            </a:r>
            <a:endParaRPr lang="en-US" sz="1100" dirty="0">
              <a:solidFill>
                <a:prstClr val="black"/>
              </a:solidFill>
              <a:latin typeface="+mj-lt"/>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346D618D-94C8-CF76-D217-77411506D59E}"/>
              </a:ext>
            </a:extLst>
          </p:cNvPr>
          <p:cNvSpPr>
            <a:spLocks noGrp="1"/>
          </p:cNvSpPr>
          <p:nvPr>
            <p:ph type="title"/>
          </p:nvPr>
        </p:nvSpPr>
        <p:spPr/>
        <p:txBody>
          <a:bodyPr>
            <a:normAutofit/>
          </a:bodyPr>
          <a:lstStyle/>
          <a:p>
            <a:r>
              <a:rPr lang="en-US" dirty="0"/>
              <a:t>CKD and its risk factors burden</a:t>
            </a:r>
          </a:p>
        </p:txBody>
      </p:sp>
      <p:sp>
        <p:nvSpPr>
          <p:cNvPr id="2" name="Date Placeholder 3">
            <a:extLst>
              <a:ext uri="{FF2B5EF4-FFF2-40B4-BE49-F238E27FC236}">
                <a16:creationId xmlns:a16="http://schemas.microsoft.com/office/drawing/2014/main" id="{80EF1DF1-2199-CDCC-D6C4-4F66FF1FFBFA}"/>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9C3E7A6A-44DE-11EB-EE59-74A085B5F029}"/>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9186F8D3-EFE5-4749-74D8-59126F60F024}"/>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276451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D06BAA7-C562-7686-00C6-9D4E2B6B467C}"/>
              </a:ext>
            </a:extLst>
          </p:cNvPr>
          <p:cNvPicPr>
            <a:picLocks noChangeAspect="1"/>
          </p:cNvPicPr>
          <p:nvPr/>
        </p:nvPicPr>
        <p:blipFill>
          <a:blip r:embed="rId2"/>
          <a:stretch>
            <a:fillRect/>
          </a:stretch>
        </p:blipFill>
        <p:spPr>
          <a:xfrm>
            <a:off x="545691" y="1846430"/>
            <a:ext cx="3212220" cy="292324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995088901"/>
              </p:ext>
            </p:extLst>
          </p:nvPr>
        </p:nvGraphicFramePr>
        <p:xfrm>
          <a:off x="4447637" y="1738557"/>
          <a:ext cx="7576456" cy="3343068"/>
        </p:xfrm>
        <a:graphic>
          <a:graphicData uri="http://schemas.openxmlformats.org/drawingml/2006/table">
            <a:tbl>
              <a:tblPr firstRow="1" firstCol="1" bandRow="1">
                <a:tableStyleId>{F5AB1C69-6EDB-4FF4-983F-18BD219EF322}</a:tableStyleId>
              </a:tblPr>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dialysis (HD+PD)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HD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Prevalence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91747725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879661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530001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3823494"/>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6798650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792225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046825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0.6</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108143782"/>
                  </a:ext>
                </a:extLst>
              </a:tr>
            </a:tbl>
          </a:graphicData>
        </a:graphic>
      </p:graphicFrame>
      <p:sp>
        <p:nvSpPr>
          <p:cNvPr id="5" name="Rectangle 4"/>
          <p:cNvSpPr/>
          <p:nvPr/>
        </p:nvSpPr>
        <p:spPr>
          <a:xfrm>
            <a:off x="4398154" y="5107016"/>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a:t>
            </a:r>
            <a:r>
              <a:rPr lang="en-US" sz="1000" noProof="0" dirty="0">
                <a:solidFill>
                  <a:prstClr val="black"/>
                </a:solidFill>
                <a:latin typeface="+mj-lt"/>
                <a:ea typeface="Calibri" panose="020F0502020204030204" pitchFamily="34" charset="0"/>
                <a:cs typeface="Times New Roman" panose="02020603050405020304" pitchFamily="18" charset="0"/>
              </a:rPr>
              <a:t>Jain et al. (JASN) 2012</a:t>
            </a:r>
            <a:r>
              <a:rPr lang="en-US" sz="1000" dirty="0">
                <a:solidFill>
                  <a:prstClr val="black"/>
                </a:solidFill>
                <a:latin typeface="+mj-lt"/>
                <a:ea typeface="Calibri" panose="020F0502020204030204" pitchFamily="34" charset="0"/>
                <a:cs typeface="Times New Roman" panose="02020603050405020304" pitchFamily="18" charset="0"/>
              </a:rPr>
              <a:t>, </a:t>
            </a:r>
            <a:r>
              <a:rPr lang="en-US" sz="1000" dirty="0" err="1">
                <a:solidFill>
                  <a:prstClr val="black"/>
                </a:solidFill>
                <a:latin typeface="+mj-lt"/>
                <a:ea typeface="Calibri" panose="020F0502020204030204" pitchFamily="34" charset="0"/>
                <a:cs typeface="Times New Roman" panose="02020603050405020304" pitchFamily="18" charset="0"/>
              </a:rPr>
              <a:t>Liyanage</a:t>
            </a:r>
            <a:r>
              <a:rPr lang="en-US" sz="1000" dirty="0">
                <a:solidFill>
                  <a:prstClr val="black"/>
                </a:solidFill>
                <a:latin typeface="+mj-lt"/>
                <a:ea typeface="Calibri" panose="020F0502020204030204" pitchFamily="34" charset="0"/>
                <a:cs typeface="Times New Roman" panose="02020603050405020304" pitchFamily="18" charset="0"/>
              </a:rPr>
              <a:t> et al. (The Lancet) 2015, 2019 USRDS Annual Data Report</a:t>
            </a:r>
          </a:p>
          <a:p>
            <a:pPr>
              <a:lnSpc>
                <a:spcPct val="107000"/>
              </a:lnSpc>
              <a:defRPr/>
            </a:pPr>
            <a:r>
              <a:rPr lang="en-US" sz="1000" dirty="0">
                <a:latin typeface="+mj-lt"/>
              </a:rPr>
              <a:t>‘ – ’ : data not reported/unavailable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p>
        </p:txBody>
      </p:sp>
      <p:sp>
        <p:nvSpPr>
          <p:cNvPr id="6" name="Rectangle 5"/>
          <p:cNvSpPr/>
          <p:nvPr/>
        </p:nvSpPr>
        <p:spPr>
          <a:xfrm>
            <a:off x="589076" y="1504527"/>
            <a:ext cx="312544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ectangle 7"/>
          <p:cNvSpPr/>
          <p:nvPr/>
        </p:nvSpPr>
        <p:spPr>
          <a:xfrm>
            <a:off x="545691" y="1846430"/>
            <a:ext cx="3212220" cy="292324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56946" y="1883312"/>
            <a:ext cx="914401" cy="33051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91912" y="5269368"/>
            <a:ext cx="2835776"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3" name="Picture 12">
            <a:extLst>
              <a:ext uri="{FF2B5EF4-FFF2-40B4-BE49-F238E27FC236}">
                <a16:creationId xmlns:a16="http://schemas.microsoft.com/office/drawing/2014/main" id="{CFA20355-C50F-87C1-2374-18B7F415977D}"/>
              </a:ext>
            </a:extLst>
          </p:cNvPr>
          <p:cNvPicPr>
            <a:picLocks noChangeAspect="1"/>
          </p:cNvPicPr>
          <p:nvPr/>
        </p:nvPicPr>
        <p:blipFill>
          <a:blip r:embed="rId3"/>
          <a:stretch>
            <a:fillRect/>
          </a:stretch>
        </p:blipFill>
        <p:spPr>
          <a:xfrm>
            <a:off x="84941" y="4984337"/>
            <a:ext cx="4228149" cy="112405"/>
          </a:xfrm>
          <a:prstGeom prst="rect">
            <a:avLst/>
          </a:prstGeom>
        </p:spPr>
      </p:pic>
      <p:sp>
        <p:nvSpPr>
          <p:cNvPr id="14" name="Rectangle 13">
            <a:extLst>
              <a:ext uri="{FF2B5EF4-FFF2-40B4-BE49-F238E27FC236}">
                <a16:creationId xmlns:a16="http://schemas.microsoft.com/office/drawing/2014/main" id="{6CD3F937-38D1-144D-1F60-1B5EFE7EDD61}"/>
              </a:ext>
            </a:extLst>
          </p:cNvPr>
          <p:cNvSpPr/>
          <p:nvPr/>
        </p:nvSpPr>
        <p:spPr>
          <a:xfrm>
            <a:off x="92596" y="4986816"/>
            <a:ext cx="4220494" cy="1099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481AA1D0-BD68-5268-C12B-460ABD0F36D0}"/>
              </a:ext>
            </a:extLst>
          </p:cNvPr>
          <p:cNvSpPr>
            <a:spLocks noGrp="1"/>
          </p:cNvSpPr>
          <p:nvPr>
            <p:ph type="title"/>
          </p:nvPr>
        </p:nvSpPr>
        <p:spPr/>
        <p:txBody>
          <a:bodyPr>
            <a:normAutofit/>
          </a:bodyPr>
          <a:lstStyle/>
          <a:p>
            <a:r>
              <a:rPr lang="en-US" dirty="0"/>
              <a:t>Burden of kidney failure</a:t>
            </a:r>
          </a:p>
        </p:txBody>
      </p:sp>
      <p:sp>
        <p:nvSpPr>
          <p:cNvPr id="2" name="Date Placeholder 3">
            <a:extLst>
              <a:ext uri="{FF2B5EF4-FFF2-40B4-BE49-F238E27FC236}">
                <a16:creationId xmlns:a16="http://schemas.microsoft.com/office/drawing/2014/main" id="{CFAF336D-CA12-17ED-AA5E-7547F68E8A6B}"/>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B7CA845-8293-19C0-B969-CB8AE7FBCFD4}"/>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0AFA2E05-4565-C410-8B68-F901D6200220}"/>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331949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BB4E3EE-75B1-8BAD-E226-EBB3D82AADFC}"/>
              </a:ext>
            </a:extLst>
          </p:cNvPr>
          <p:cNvPicPr>
            <a:picLocks noChangeAspect="1"/>
          </p:cNvPicPr>
          <p:nvPr/>
        </p:nvPicPr>
        <p:blipFill>
          <a:blip r:embed="rId2"/>
          <a:stretch>
            <a:fillRect/>
          </a:stretch>
        </p:blipFill>
        <p:spPr>
          <a:xfrm>
            <a:off x="651110" y="1996121"/>
            <a:ext cx="3108093" cy="2915375"/>
          </a:xfrm>
          <a:prstGeom prst="rect">
            <a:avLst/>
          </a:prstGeom>
        </p:spPr>
      </p:pic>
      <p:sp>
        <p:nvSpPr>
          <p:cNvPr id="3" name="Rectangle 2"/>
          <p:cNvSpPr/>
          <p:nvPr/>
        </p:nvSpPr>
        <p:spPr>
          <a:xfrm>
            <a:off x="651110" y="158580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Incidence of kidney transplantation</a:t>
            </a:r>
          </a:p>
        </p:txBody>
      </p:sp>
      <p:graphicFrame>
        <p:nvGraphicFramePr>
          <p:cNvPr id="5" name="Table 4"/>
          <p:cNvGraphicFramePr>
            <a:graphicFrameLocks noGrp="1"/>
          </p:cNvGraphicFramePr>
          <p:nvPr>
            <p:extLst>
              <p:ext uri="{D42A27DB-BD31-4B8C-83A1-F6EECF244321}">
                <p14:modId xmlns:p14="http://schemas.microsoft.com/office/powerpoint/2010/main" val="948994943"/>
              </p:ext>
            </p:extLst>
          </p:nvPr>
        </p:nvGraphicFramePr>
        <p:xfrm>
          <a:off x="4646739" y="1816724"/>
          <a:ext cx="6744708" cy="3207953"/>
        </p:xfrm>
        <a:graphic>
          <a:graphicData uri="http://schemas.openxmlformats.org/drawingml/2006/table">
            <a:tbl>
              <a:tblPr firstRow="1" firstCol="1" bandRow="1">
                <a:tableStyleId>{F5AB1C69-6EDB-4FF4-983F-18BD219EF322}</a:tableStyleId>
              </a:tblPr>
              <a:tblGrid>
                <a:gridCol w="1099548">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3891964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solidFill>
                            <a:srgbClr val="000000"/>
                          </a:solidFill>
                          <a:effectLst/>
                        </a:rPr>
                        <a:t>1.37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6</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66263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2603120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3.98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0.37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0941095"/>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559991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3.51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3.51</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800920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0.58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573735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14.39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4.58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9.81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65435"/>
                  </a:ext>
                </a:extLst>
              </a:tr>
            </a:tbl>
          </a:graphicData>
        </a:graphic>
      </p:graphicFrame>
      <p:sp>
        <p:nvSpPr>
          <p:cNvPr id="6" name="Rectangle 5"/>
          <p:cNvSpPr/>
          <p:nvPr/>
        </p:nvSpPr>
        <p:spPr>
          <a:xfrm>
            <a:off x="4598613" y="5103077"/>
            <a:ext cx="640627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GODT</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database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http://www.transplant-observatory.org/data-charts-and-tables/</a:t>
            </a:r>
            <a:r>
              <a:rPr lang="en-US" sz="1000" dirty="0">
                <a:latin typeface="+mj-lt"/>
              </a:rPr>
              <a:t>)</a:t>
            </a:r>
          </a:p>
          <a:p>
            <a:pPr>
              <a:lnSpc>
                <a:spcPct val="107000"/>
              </a:lnSpc>
              <a:defRPr/>
            </a:pPr>
            <a:r>
              <a:rPr lang="en-US" sz="1000" dirty="0">
                <a:latin typeface="+mj-lt"/>
              </a:rPr>
              <a:t>‘ – ’ : data not reported/unavailable</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
        <p:nvSpPr>
          <p:cNvPr id="7" name="Rectangle 6"/>
          <p:cNvSpPr/>
          <p:nvPr/>
        </p:nvSpPr>
        <p:spPr>
          <a:xfrm>
            <a:off x="651110" y="2003168"/>
            <a:ext cx="3108093" cy="291537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700186" y="1643066"/>
            <a:ext cx="1195137" cy="35309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498BB43-F84A-D015-D9E0-EC529BBF6B0E}"/>
              </a:ext>
            </a:extLst>
          </p:cNvPr>
          <p:cNvPicPr>
            <a:picLocks noChangeAspect="1"/>
          </p:cNvPicPr>
          <p:nvPr/>
        </p:nvPicPr>
        <p:blipFill>
          <a:blip r:embed="rId4"/>
          <a:stretch>
            <a:fillRect/>
          </a:stretch>
        </p:blipFill>
        <p:spPr>
          <a:xfrm>
            <a:off x="127919" y="5126357"/>
            <a:ext cx="4138010" cy="130761"/>
          </a:xfrm>
          <a:prstGeom prst="rect">
            <a:avLst/>
          </a:prstGeom>
        </p:spPr>
      </p:pic>
      <p:sp>
        <p:nvSpPr>
          <p:cNvPr id="13" name="Rectangle 12">
            <a:extLst>
              <a:ext uri="{FF2B5EF4-FFF2-40B4-BE49-F238E27FC236}">
                <a16:creationId xmlns:a16="http://schemas.microsoft.com/office/drawing/2014/main" id="{2E98BB14-FAE9-72D9-152E-BE00A8E0CD6E}"/>
              </a:ext>
            </a:extLst>
          </p:cNvPr>
          <p:cNvSpPr/>
          <p:nvPr/>
        </p:nvSpPr>
        <p:spPr>
          <a:xfrm>
            <a:off x="122782" y="5116237"/>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09023A1E-FFA2-F81C-05B9-BAC5B2FC9A9B}"/>
              </a:ext>
            </a:extLst>
          </p:cNvPr>
          <p:cNvSpPr>
            <a:spLocks noGrp="1"/>
          </p:cNvSpPr>
          <p:nvPr>
            <p:ph type="title"/>
          </p:nvPr>
        </p:nvSpPr>
        <p:spPr/>
        <p:txBody>
          <a:bodyPr>
            <a:normAutofit/>
          </a:bodyPr>
          <a:lstStyle/>
          <a:p>
            <a:r>
              <a:rPr lang="en-US" dirty="0"/>
              <a:t>Burden of kidney failure (cont’d)</a:t>
            </a:r>
          </a:p>
        </p:txBody>
      </p:sp>
      <p:sp>
        <p:nvSpPr>
          <p:cNvPr id="8" name="Date Placeholder 3">
            <a:extLst>
              <a:ext uri="{FF2B5EF4-FFF2-40B4-BE49-F238E27FC236}">
                <a16:creationId xmlns:a16="http://schemas.microsoft.com/office/drawing/2014/main" id="{5B59D832-8961-7365-061B-B24E7FE41AA4}"/>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5237B8D4-E9B9-A15F-F9D4-985B7B410F34}"/>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17066781-A076-0671-F94A-446F06DC75BB}"/>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223943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34727811"/>
              </p:ext>
            </p:extLst>
          </p:nvPr>
        </p:nvGraphicFramePr>
        <p:xfrm>
          <a:off x="2418086" y="1489506"/>
          <a:ext cx="6902544" cy="3048033"/>
        </p:xfrm>
        <a:graphic>
          <a:graphicData uri="http://schemas.openxmlformats.org/drawingml/2006/table">
            <a:tbl>
              <a:tblPr firstRow="1" firstCol="1" bandRow="1">
                <a:tableStyleId>{F5AB1C69-6EDB-4FF4-983F-18BD219EF322}</a:tableStyleId>
              </a:tblPr>
              <a:tblGrid>
                <a:gridCol w="1150424">
                  <a:extLst>
                    <a:ext uri="{9D8B030D-6E8A-4147-A177-3AD203B41FA5}">
                      <a16:colId xmlns:a16="http://schemas.microsoft.com/office/drawing/2014/main" val="3823447675"/>
                    </a:ext>
                  </a:extLst>
                </a:gridCol>
                <a:gridCol w="1150424">
                  <a:extLst>
                    <a:ext uri="{9D8B030D-6E8A-4147-A177-3AD203B41FA5}">
                      <a16:colId xmlns:a16="http://schemas.microsoft.com/office/drawing/2014/main" val="314140649"/>
                    </a:ext>
                  </a:extLst>
                </a:gridCol>
                <a:gridCol w="1150424">
                  <a:extLst>
                    <a:ext uri="{9D8B030D-6E8A-4147-A177-3AD203B41FA5}">
                      <a16:colId xmlns:a16="http://schemas.microsoft.com/office/drawing/2014/main" val="584519406"/>
                    </a:ext>
                  </a:extLst>
                </a:gridCol>
                <a:gridCol w="1150424">
                  <a:extLst>
                    <a:ext uri="{9D8B030D-6E8A-4147-A177-3AD203B41FA5}">
                      <a16:colId xmlns:a16="http://schemas.microsoft.com/office/drawing/2014/main" val="3656170879"/>
                    </a:ext>
                  </a:extLst>
                </a:gridCol>
                <a:gridCol w="1150424">
                  <a:extLst>
                    <a:ext uri="{9D8B030D-6E8A-4147-A177-3AD203B41FA5}">
                      <a16:colId xmlns:a16="http://schemas.microsoft.com/office/drawing/2014/main" val="1869569763"/>
                    </a:ext>
                  </a:extLst>
                </a:gridCol>
                <a:gridCol w="1150424">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Hemodialysis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Peritoneal 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(First year)</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(later years)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HD/PD cost ratio</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Afghanistan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Bangladesh</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4310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5531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4143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0.78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8289530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Bhutan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821742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India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18659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6507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Maldives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72813994"/>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Nepal</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3254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3904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3969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0.83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Pakistan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5206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6464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Sri Lanka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3821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6490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0.59</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bl>
          </a:graphicData>
        </a:graphic>
      </p:graphicFrame>
      <p:sp>
        <p:nvSpPr>
          <p:cNvPr id="4" name="Rectangle 3"/>
          <p:cNvSpPr/>
          <p:nvPr/>
        </p:nvSpPr>
        <p:spPr>
          <a:xfrm>
            <a:off x="2360315" y="4537539"/>
            <a:ext cx="9177564"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lang="en-US" sz="1000" dirty="0">
                <a:solidFill>
                  <a:prstClr val="black"/>
                </a:solidFill>
                <a:latin typeface="+mj-lt"/>
                <a:ea typeface="Calibri" panose="020F0502020204030204" pitchFamily="34" charset="0"/>
                <a:cs typeface="Times New Roman" panose="02020603050405020304" pitchFamily="18" charset="0"/>
              </a:rPr>
              <a:t>: Bhargava et al. (2021), Gupta et al. (2022), Jindal et al. (2011), Rizvi et al. (2011), Sharma et al. (2022), </a:t>
            </a:r>
            <a:r>
              <a:rPr lang="da-DK" sz="1000" dirty="0">
                <a:solidFill>
                  <a:prstClr val="black"/>
                </a:solidFill>
                <a:latin typeface="+mj-lt"/>
                <a:ea typeface="Calibri" panose="020F0502020204030204" pitchFamily="34" charset="0"/>
                <a:cs typeface="Times New Roman" panose="02020603050405020304" pitchFamily="18" charset="0"/>
              </a:rPr>
              <a:t>van der Tol et al. (2019), Wijewickrama &amp; Herath (2022)</a:t>
            </a:r>
          </a:p>
          <a:p>
            <a:pPr>
              <a:lnSpc>
                <a:spcPct val="107000"/>
              </a:lnSpc>
              <a:defRPr/>
            </a:pPr>
            <a:r>
              <a:rPr lang="en-US" sz="1000" dirty="0">
                <a:latin typeface="+mj-lt"/>
              </a:rPr>
              <a:t>‘ – ’ : data not reported/unavailable</a:t>
            </a:r>
          </a:p>
        </p:txBody>
      </p:sp>
      <p:sp>
        <p:nvSpPr>
          <p:cNvPr id="8" name="Title 7">
            <a:extLst>
              <a:ext uri="{FF2B5EF4-FFF2-40B4-BE49-F238E27FC236}">
                <a16:creationId xmlns:a16="http://schemas.microsoft.com/office/drawing/2014/main" id="{C4164C8D-38F1-A88C-8DA5-CB78994F6D09}"/>
              </a:ext>
            </a:extLst>
          </p:cNvPr>
          <p:cNvSpPr>
            <a:spLocks noGrp="1"/>
          </p:cNvSpPr>
          <p:nvPr>
            <p:ph type="title"/>
          </p:nvPr>
        </p:nvSpPr>
        <p:spPr/>
        <p:txBody>
          <a:bodyPr>
            <a:normAutofit fontScale="90000"/>
          </a:bodyPr>
          <a:lstStyle/>
          <a:p>
            <a:r>
              <a:rPr lang="en-US" dirty="0"/>
              <a:t>Annual cost of kidney replacement therapy components</a:t>
            </a:r>
          </a:p>
        </p:txBody>
      </p:sp>
      <p:sp>
        <p:nvSpPr>
          <p:cNvPr id="2" name="Date Placeholder 3">
            <a:extLst>
              <a:ext uri="{FF2B5EF4-FFF2-40B4-BE49-F238E27FC236}">
                <a16:creationId xmlns:a16="http://schemas.microsoft.com/office/drawing/2014/main" id="{5B6BB637-DF08-1A1C-468B-7873FE180FDF}"/>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D8BFA9FC-C2CB-818A-741F-010103849445}"/>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192E4610-EFE0-6F46-6BFD-8053F3D9441E}"/>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25489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2752833" y="5135579"/>
          <a:ext cx="437248" cy="1188720"/>
        </p:xfrm>
        <a:graphic>
          <a:graphicData uri="http://schemas.openxmlformats.org/drawingml/2006/table">
            <a:tbl>
              <a:tblPr firstRow="1" bandRow="1">
                <a:tableStyleId>{5C22544A-7EE6-4342-B048-85BDC9FD1C3A}</a:tableStyleId>
              </a:tblPr>
              <a:tblGrid>
                <a:gridCol w="437248">
                  <a:extLst>
                    <a:ext uri="{9D8B030D-6E8A-4147-A177-3AD203B41FA5}">
                      <a16:colId xmlns:a16="http://schemas.microsoft.com/office/drawing/2014/main" val="2576486781"/>
                    </a:ext>
                  </a:extLst>
                </a:gridCol>
              </a:tblGrid>
              <a:tr h="303373">
                <a:tc>
                  <a:txBody>
                    <a:bodyPr/>
                    <a:lstStyle/>
                    <a:p>
                      <a:endParaRPr lang="en-US" dirty="0"/>
                    </a:p>
                  </a:txBody>
                  <a:tcPr>
                    <a:solidFill>
                      <a:schemeClr val="bg1"/>
                    </a:solidFill>
                  </a:tcPr>
                </a:tc>
                <a:extLst>
                  <a:ext uri="{0D108BD9-81ED-4DB2-BD59-A6C34878D82A}">
                    <a16:rowId xmlns:a16="http://schemas.microsoft.com/office/drawing/2014/main" val="229161889"/>
                  </a:ext>
                </a:extLst>
              </a:tr>
              <a:tr h="227529">
                <a:tc>
                  <a:txBody>
                    <a:bodyPr/>
                    <a:lstStyle/>
                    <a:p>
                      <a:r>
                        <a:rPr lang="en-US" sz="1200" dirty="0"/>
                        <a:t>Yes</a:t>
                      </a:r>
                    </a:p>
                  </a:txBody>
                  <a:tcPr>
                    <a:solidFill>
                      <a:srgbClr val="92D050"/>
                    </a:solidFill>
                  </a:tcPr>
                </a:tc>
                <a:extLst>
                  <a:ext uri="{0D108BD9-81ED-4DB2-BD59-A6C34878D82A}">
                    <a16:rowId xmlns:a16="http://schemas.microsoft.com/office/drawing/2014/main" val="403492718"/>
                  </a:ext>
                </a:extLst>
              </a:tr>
              <a:tr h="227529">
                <a:tc>
                  <a:txBody>
                    <a:bodyPr/>
                    <a:lstStyle/>
                    <a:p>
                      <a:r>
                        <a:rPr lang="en-US" sz="1200" dirty="0"/>
                        <a:t>No</a:t>
                      </a:r>
                    </a:p>
                  </a:txBody>
                  <a:tcPr>
                    <a:solidFill>
                      <a:srgbClr val="FF5050"/>
                    </a:solidFill>
                  </a:tcPr>
                </a:tc>
                <a:extLst>
                  <a:ext uri="{0D108BD9-81ED-4DB2-BD59-A6C34878D82A}">
                    <a16:rowId xmlns:a16="http://schemas.microsoft.com/office/drawing/2014/main" val="2676952779"/>
                  </a:ext>
                </a:extLst>
              </a:tr>
              <a:tr h="227529">
                <a:tc>
                  <a:txBody>
                    <a:bodyPr/>
                    <a:lstStyle/>
                    <a:p>
                      <a:r>
                        <a:rPr lang="en-US" sz="1200" dirty="0"/>
                        <a:t>N/A</a:t>
                      </a:r>
                    </a:p>
                  </a:txBody>
                  <a:tcPr>
                    <a:solidFill>
                      <a:srgbClr val="A6A6A6"/>
                    </a:solidFill>
                  </a:tcPr>
                </a:tc>
                <a:extLst>
                  <a:ext uri="{0D108BD9-81ED-4DB2-BD59-A6C34878D82A}">
                    <a16:rowId xmlns:a16="http://schemas.microsoft.com/office/drawing/2014/main" val="1609070075"/>
                  </a:ext>
                </a:extLst>
              </a:tr>
            </a:tbl>
          </a:graphicData>
        </a:graphic>
      </p:graphicFrame>
      <p:sp>
        <p:nvSpPr>
          <p:cNvPr id="13" name="Rectangle 12"/>
          <p:cNvSpPr/>
          <p:nvPr/>
        </p:nvSpPr>
        <p:spPr>
          <a:xfrm>
            <a:off x="2752833" y="5509290"/>
            <a:ext cx="437248" cy="81500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4" name="Picture 13"/>
          <p:cNvPicPr>
            <a:picLocks noChangeAspect="1"/>
          </p:cNvPicPr>
          <p:nvPr/>
        </p:nvPicPr>
        <p:blipFill>
          <a:blip r:embed="rId2"/>
          <a:stretch>
            <a:fillRect/>
          </a:stretch>
        </p:blipFill>
        <p:spPr>
          <a:xfrm>
            <a:off x="3324645" y="5914076"/>
            <a:ext cx="5639127" cy="310329"/>
          </a:xfrm>
          <a:prstGeom prst="rect">
            <a:avLst/>
          </a:prstGeom>
        </p:spPr>
      </p:pic>
      <p:sp>
        <p:nvSpPr>
          <p:cNvPr id="15" name="Rectangle 14"/>
          <p:cNvSpPr/>
          <p:nvPr/>
        </p:nvSpPr>
        <p:spPr>
          <a:xfrm>
            <a:off x="3324645" y="591407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p:cNvSpPr txBox="1"/>
          <p:nvPr/>
        </p:nvSpPr>
        <p:spPr>
          <a:xfrm>
            <a:off x="8963772" y="5507332"/>
            <a:ext cx="2101795" cy="923330"/>
          </a:xfrm>
          <a:prstGeom prst="rect">
            <a:avLst/>
          </a:prstGeom>
          <a:noFill/>
        </p:spPr>
        <p:txBody>
          <a:bodyPr wrap="square" rtlCol="0">
            <a:spAutoFit/>
          </a:bodyPr>
          <a:lstStyle/>
          <a:p>
            <a:r>
              <a:rPr lang="en-US" sz="900" b="1" dirty="0"/>
              <a:t>Abbreviations</a:t>
            </a:r>
          </a:p>
          <a:p>
            <a:r>
              <a:rPr lang="en-US" sz="900" dirty="0"/>
              <a:t>KRT: kidney replacement therapy</a:t>
            </a:r>
          </a:p>
          <a:p>
            <a:r>
              <a:rPr lang="en-US" sz="900" dirty="0"/>
              <a:t>CKM: conservative kidney management </a:t>
            </a:r>
          </a:p>
          <a:p>
            <a:r>
              <a:rPr lang="en-US" sz="900" dirty="0"/>
              <a:t>CKD: chronic kidney disease</a:t>
            </a:r>
          </a:p>
          <a:p>
            <a:r>
              <a:rPr lang="en-US" sz="900" dirty="0"/>
              <a:t>AKI: acute kidney injury </a:t>
            </a:r>
          </a:p>
          <a:p>
            <a:r>
              <a:rPr lang="en-US" sz="900" dirty="0"/>
              <a:t>RRT: renal replacement therapy</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208751235"/>
              </p:ext>
            </p:extLst>
          </p:nvPr>
        </p:nvGraphicFramePr>
        <p:xfrm>
          <a:off x="441151" y="1065618"/>
          <a:ext cx="11309698" cy="406921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dirty="0">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dirty="0">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dirty="0">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dirty="0">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Afghanistan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0.14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0.03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Bangladesh</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0.88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0.25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1.83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0.54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Bhutan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1.30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1.15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India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1.39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0.15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1.80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0.22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Maldives</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US" sz="900" b="0" i="0" u="none" strike="noStrike" dirty="0">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900" b="0" i="0" u="none" strike="noStrike" dirty="0">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900" b="0" i="0" u="none" strike="noStrike" dirty="0">
                        <a:solidFill>
                          <a:schemeClr val="tx1"/>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900" b="0" i="0" u="none" strike="noStrike" dirty="0">
                        <a:solidFill>
                          <a:schemeClr val="tx1"/>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10.25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Nepal</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1.68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0.34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2.15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0.33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Pakistan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0.63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1.14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1.73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1.65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Sri Lanka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1.15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0.62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rgbClr val="000000"/>
                          </a:solidFill>
                          <a:effectLst/>
                          <a:latin typeface="Calibri" panose="020F0502020204030204" pitchFamily="34" charset="0"/>
                        </a:rPr>
                        <a:t>1.94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1.04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597766638"/>
                  </a:ext>
                </a:extLst>
              </a:tr>
            </a:tbl>
          </a:graphicData>
        </a:graphic>
      </p:graphicFrame>
      <p:sp>
        <p:nvSpPr>
          <p:cNvPr id="7" name="Title 6">
            <a:extLst>
              <a:ext uri="{FF2B5EF4-FFF2-40B4-BE49-F238E27FC236}">
                <a16:creationId xmlns:a16="http://schemas.microsoft.com/office/drawing/2014/main" id="{12193296-2DB8-AF3A-1A55-FEF3CECE997D}"/>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8DB2559-579E-6010-4BD8-C0B474EDA245}"/>
              </a:ext>
            </a:extLst>
          </p:cNvPr>
          <p:cNvSpPr>
            <a:spLocks noGrp="1"/>
          </p:cNvSpPr>
          <p:nvPr>
            <p:ph type="dt" sz="half" idx="2"/>
          </p:nvPr>
        </p:nvSpPr>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CF8A0DB4-B0BE-A972-73F4-8B57834EBD90}"/>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393C00EB-8D64-C54A-F470-F898B9D6856E}"/>
              </a:ext>
            </a:extLst>
          </p:cNvPr>
          <p:cNvSpPr>
            <a:spLocks noGrp="1"/>
          </p:cNvSpPr>
          <p:nvPr>
            <p:ph type="sldNum" sz="quarter" idx="4"/>
          </p:nvPr>
        </p:nvSpPr>
        <p:spPr/>
        <p:txBody>
          <a:bodyPr/>
          <a:lstStyle/>
          <a:p>
            <a:fld id="{4A9CEFBC-9863-BD47-BA2B-008170C231CB}" type="slidenum">
              <a:rPr lang="en-US" smtClean="0"/>
              <a:pPr/>
              <a:t>17</a:t>
            </a:fld>
            <a:endParaRPr lang="en-US" dirty="0"/>
          </a:p>
        </p:txBody>
      </p:sp>
    </p:spTree>
    <p:extLst>
      <p:ext uri="{BB962C8B-B14F-4D97-AF65-F5344CB8AC3E}">
        <p14:creationId xmlns:p14="http://schemas.microsoft.com/office/powerpoint/2010/main" val="9612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BA45181-03A4-60B2-1293-ADA31E4F1738}"/>
              </a:ext>
            </a:extLst>
          </p:cNvPr>
          <p:cNvPicPr>
            <a:picLocks noChangeAspect="1"/>
          </p:cNvPicPr>
          <p:nvPr/>
        </p:nvPicPr>
        <p:blipFill>
          <a:blip r:embed="rId2"/>
          <a:stretch>
            <a:fillRect/>
          </a:stretch>
        </p:blipFill>
        <p:spPr>
          <a:xfrm>
            <a:off x="379978" y="1669034"/>
            <a:ext cx="5744114" cy="368893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81678685"/>
              </p:ext>
            </p:extLst>
          </p:nvPr>
        </p:nvGraphicFramePr>
        <p:xfrm>
          <a:off x="6307494" y="2422358"/>
          <a:ext cx="5701004" cy="2334909"/>
        </p:xfrm>
        <a:graphic>
          <a:graphicData uri="http://schemas.openxmlformats.org/drawingml/2006/table">
            <a:tbl>
              <a:tblPr firstRow="1" firstCol="1" bandRow="1">
                <a:tableStyleId>{F5AB1C69-6EDB-4FF4-983F-18BD219EF322}</a:tableStyleId>
              </a:tblPr>
              <a:tblGrid>
                <a:gridCol w="832064">
                  <a:extLst>
                    <a:ext uri="{9D8B030D-6E8A-4147-A177-3AD203B41FA5}">
                      <a16:colId xmlns:a16="http://schemas.microsoft.com/office/drawing/2014/main" val="2111755705"/>
                    </a:ext>
                  </a:extLst>
                </a:gridCol>
                <a:gridCol w="786063">
                  <a:extLst>
                    <a:ext uri="{9D8B030D-6E8A-4147-A177-3AD203B41FA5}">
                      <a16:colId xmlns:a16="http://schemas.microsoft.com/office/drawing/2014/main" val="3228188634"/>
                    </a:ext>
                  </a:extLst>
                </a:gridCol>
                <a:gridCol w="906379">
                  <a:extLst>
                    <a:ext uri="{9D8B030D-6E8A-4147-A177-3AD203B41FA5}">
                      <a16:colId xmlns:a16="http://schemas.microsoft.com/office/drawing/2014/main" val="636033650"/>
                    </a:ext>
                  </a:extLst>
                </a:gridCol>
                <a:gridCol w="721895">
                  <a:extLst>
                    <a:ext uri="{9D8B030D-6E8A-4147-A177-3AD203B41FA5}">
                      <a16:colId xmlns:a16="http://schemas.microsoft.com/office/drawing/2014/main" val="3283062303"/>
                    </a:ext>
                  </a:extLst>
                </a:gridCol>
                <a:gridCol w="681789">
                  <a:extLst>
                    <a:ext uri="{9D8B030D-6E8A-4147-A177-3AD203B41FA5}">
                      <a16:colId xmlns:a16="http://schemas.microsoft.com/office/drawing/2014/main" val="3050568774"/>
                    </a:ext>
                  </a:extLst>
                </a:gridCol>
                <a:gridCol w="745958">
                  <a:extLst>
                    <a:ext uri="{9D8B030D-6E8A-4147-A177-3AD203B41FA5}">
                      <a16:colId xmlns:a16="http://schemas.microsoft.com/office/drawing/2014/main" val="490775186"/>
                    </a:ext>
                  </a:extLst>
                </a:gridCol>
                <a:gridCol w="569495">
                  <a:extLst>
                    <a:ext uri="{9D8B030D-6E8A-4147-A177-3AD203B41FA5}">
                      <a16:colId xmlns:a16="http://schemas.microsoft.com/office/drawing/2014/main" val="127410055"/>
                    </a:ext>
                  </a:extLst>
                </a:gridCol>
                <a:gridCol w="457361">
                  <a:extLst>
                    <a:ext uri="{9D8B030D-6E8A-4147-A177-3AD203B41FA5}">
                      <a16:colId xmlns:a16="http://schemas.microsoft.com/office/drawing/2014/main" val="4002605607"/>
                    </a:ext>
                  </a:extLst>
                </a:gridCol>
              </a:tblGrid>
              <a:tr h="788605">
                <a:tc>
                  <a:txBody>
                    <a:bodyPr/>
                    <a:lstStyle/>
                    <a:p>
                      <a:pPr marL="0" marR="0" algn="ctr">
                        <a:spcBef>
                          <a:spcPts val="0"/>
                        </a:spcBef>
                        <a:spcAft>
                          <a:spcPts val="0"/>
                        </a:spcAft>
                      </a:pPr>
                      <a:r>
                        <a:rPr lang="en-US" sz="900" dirty="0">
                          <a:solidFill>
                            <a:schemeClr val="bg1"/>
                          </a:solidFill>
                          <a:effectLst/>
                          <a:latin typeface="+mj-lt"/>
                        </a:rPr>
                        <a:t> 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latin typeface="+mj-lt"/>
                        </a:rPr>
                        <a:t>Solely private through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a:t>
                      </a:r>
                      <a:r>
                        <a:rPr lang="en-US" sz="900" baseline="0" dirty="0">
                          <a:solidFill>
                            <a:schemeClr val="tx1">
                              <a:lumMod val="75000"/>
                              <a:lumOff val="25000"/>
                            </a:schemeClr>
                          </a:solidFill>
                          <a:effectLst/>
                          <a:latin typeface="+mj-lt"/>
                        </a:rPr>
                        <a:t>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75997158"/>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72857909"/>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626698333"/>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99323918"/>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35745820"/>
                  </a:ext>
                </a:extLst>
              </a:tr>
              <a:tr h="193288">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083994310"/>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90095877"/>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095017850"/>
                  </a:ext>
                </a:extLst>
              </a:tr>
              <a:tr h="193288">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091449885"/>
                  </a:ext>
                </a:extLst>
              </a:tr>
            </a:tbl>
          </a:graphicData>
        </a:graphic>
      </p:graphicFrame>
      <p:sp>
        <p:nvSpPr>
          <p:cNvPr id="6" name="Oval 5"/>
          <p:cNvSpPr/>
          <p:nvPr/>
        </p:nvSpPr>
        <p:spPr>
          <a:xfrm>
            <a:off x="2419564" y="1730742"/>
            <a:ext cx="2589088" cy="16202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79978" y="1663897"/>
            <a:ext cx="5756210" cy="36940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259368" y="4844283"/>
            <a:ext cx="687299" cy="246221"/>
          </a:xfrm>
          <a:prstGeom prst="rect">
            <a:avLst/>
          </a:prstGeom>
          <a:noFill/>
        </p:spPr>
        <p:txBody>
          <a:bodyPr wrap="square" rtlCol="0">
            <a:spAutoFit/>
          </a:bodyPr>
          <a:lstStyle/>
          <a:p>
            <a:r>
              <a:rPr lang="en-US" sz="1000" dirty="0">
                <a:latin typeface="+mj-lt"/>
              </a:rPr>
              <a:t>X : Yes</a:t>
            </a:r>
          </a:p>
        </p:txBody>
      </p:sp>
      <p:sp>
        <p:nvSpPr>
          <p:cNvPr id="10" name="Title 9">
            <a:extLst>
              <a:ext uri="{FF2B5EF4-FFF2-40B4-BE49-F238E27FC236}">
                <a16:creationId xmlns:a16="http://schemas.microsoft.com/office/drawing/2014/main" id="{66E4DC3C-672F-E784-E403-B2F852F6DF34}"/>
              </a:ext>
            </a:extLst>
          </p:cNvPr>
          <p:cNvSpPr>
            <a:spLocks noGrp="1"/>
          </p:cNvSpPr>
          <p:nvPr>
            <p:ph type="title"/>
          </p:nvPr>
        </p:nvSpPr>
        <p:spPr/>
        <p:txBody>
          <a:bodyPr>
            <a:normAutofit/>
          </a:bodyPr>
          <a:lstStyle/>
          <a:p>
            <a:r>
              <a:rPr lang="en-US" dirty="0"/>
              <a:t>Funding for non-dialysis CKD</a:t>
            </a:r>
          </a:p>
        </p:txBody>
      </p:sp>
      <p:sp>
        <p:nvSpPr>
          <p:cNvPr id="2" name="Date Placeholder 3">
            <a:extLst>
              <a:ext uri="{FF2B5EF4-FFF2-40B4-BE49-F238E27FC236}">
                <a16:creationId xmlns:a16="http://schemas.microsoft.com/office/drawing/2014/main" id="{138AC0E8-829D-3E3F-358A-3A0010EA8816}"/>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991464C9-F608-1537-07B9-9BC0CC58F3E8}"/>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B09F0D58-D753-8216-0D10-AE4674D7DE36}"/>
              </a:ext>
            </a:extLst>
          </p:cNvPr>
          <p:cNvSpPr>
            <a:spLocks noGrp="1"/>
          </p:cNvSpPr>
          <p:nvPr>
            <p:ph type="sldNum" sz="quarter" idx="4"/>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205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2508839055"/>
              </p:ext>
            </p:extLst>
          </p:nvPr>
        </p:nvGraphicFramePr>
        <p:xfrm>
          <a:off x="853636" y="1737902"/>
          <a:ext cx="10484728" cy="2351345"/>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50" dirty="0">
                          <a:effectLst/>
                        </a:rPr>
                        <a:t>Country </a:t>
                      </a:r>
                      <a:endParaRPr lang="en-GB" sz="1050" dirty="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1050" dirty="0">
                          <a:solidFill>
                            <a:schemeClr val="tx1">
                              <a:lumMod val="75000"/>
                              <a:lumOff val="25000"/>
                            </a:schemeClr>
                          </a:solidFill>
                          <a:effectLst/>
                        </a:rPr>
                        <a:t>Publicly funded (free)</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Publicly funded (some fees)</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Mixed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Solely private (out-of-pocket)</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dirty="0">
                          <a:solidFill>
                            <a:schemeClr val="tx1">
                              <a:lumMod val="75000"/>
                              <a:lumOff val="25000"/>
                            </a:schemeClr>
                          </a:solidFill>
                          <a:effectLst/>
                        </a:rPr>
                        <a:t>Solely private (health insurance)</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50" dirty="0">
                          <a:solidFill>
                            <a:schemeClr val="tx1">
                              <a:lumMod val="75000"/>
                              <a:lumOff val="25000"/>
                            </a:schemeClr>
                          </a:solidFill>
                          <a:effectLst/>
                        </a:rPr>
                        <a:t>Multiple</a:t>
                      </a:r>
                    </a:p>
                    <a:p>
                      <a:pPr marL="0" marR="0" algn="ctr">
                        <a:lnSpc>
                          <a:spcPct val="107000"/>
                        </a:lnSpc>
                        <a:spcBef>
                          <a:spcPts val="0"/>
                        </a:spcBef>
                        <a:spcAft>
                          <a:spcPts val="0"/>
                        </a:spcAft>
                      </a:pPr>
                      <a:r>
                        <a:rPr lang="en-US" sz="1050" dirty="0">
                          <a:solidFill>
                            <a:schemeClr val="tx1">
                              <a:lumMod val="75000"/>
                              <a:lumOff val="25000"/>
                            </a:schemeClr>
                          </a:solidFill>
                          <a:effectLst/>
                        </a:rPr>
                        <a:t>systems </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N/A</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50" dirty="0">
                          <a:solidFill>
                            <a:schemeClr val="tx1">
                              <a:lumMod val="75000"/>
                              <a:lumOff val="25000"/>
                            </a:schemeClr>
                          </a:solidFill>
                          <a:effectLst/>
                        </a:rPr>
                        <a:t>Other</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AKI</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HD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PD</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50" dirty="0">
                          <a:solidFill>
                            <a:schemeClr val="tx1">
                              <a:lumMod val="75000"/>
                              <a:lumOff val="25000"/>
                            </a:schemeClr>
                          </a:solidFill>
                          <a:effectLst/>
                        </a:rPr>
                        <a:t>TX</a:t>
                      </a:r>
                      <a:endParaRPr lang="en-US" sz="105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1100" b="1" dirty="0">
                          <a:solidFill>
                            <a:schemeClr val="tx1">
                              <a:lumMod val="75000"/>
                              <a:lumOff val="25000"/>
                            </a:schemeClr>
                          </a:solidFill>
                          <a:effectLst/>
                        </a:rPr>
                        <a:t>Afghanistan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100" b="1" dirty="0">
                          <a:solidFill>
                            <a:schemeClr val="tx1">
                              <a:lumMod val="75000"/>
                              <a:lumOff val="25000"/>
                            </a:schemeClr>
                          </a:solidFill>
                          <a:effectLst/>
                        </a:rPr>
                        <a:t>Bangladesh</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Bhutan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India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US" sz="1100" b="1" dirty="0">
                          <a:solidFill>
                            <a:schemeClr val="tx1">
                              <a:lumMod val="75000"/>
                              <a:lumOff val="25000"/>
                            </a:schemeClr>
                          </a:solidFill>
                          <a:effectLst/>
                        </a:rPr>
                        <a:t>Maldives</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Nepal</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Pakistan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kumimoji="0" lang="en-US" sz="1000" b="0" u="none" strike="noStrike" kern="1200" cap="none" spc="0" normalizeH="0" baseline="0" noProof="0" dirty="0">
                          <a:ln>
                            <a:noFill/>
                          </a:ln>
                          <a:solidFill>
                            <a:srgbClr val="000000"/>
                          </a:solidFill>
                          <a:effectLst/>
                          <a:uLnTx/>
                          <a:uFillTx/>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100" b="1" dirty="0">
                          <a:solidFill>
                            <a:schemeClr val="tx1">
                              <a:lumMod val="75000"/>
                              <a:lumOff val="25000"/>
                            </a:schemeClr>
                          </a:solidFill>
                          <a:effectLst/>
                        </a:rPr>
                        <a:t>Sri Lanka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r>
                        <a:rPr lang="en-US" sz="1000" b="0" u="none" strike="noStrike" dirty="0">
                          <a:solidFill>
                            <a:srgbClr val="000000"/>
                          </a:solidFill>
                          <a:effectLst/>
                        </a:rPr>
                        <a:t>X</a:t>
                      </a:r>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tc>
                  <a:txBody>
                    <a:bodyPr/>
                    <a:lstStyle/>
                    <a:p>
                      <a:pPr algn="ctr" fontAlgn="b"/>
                      <a:endParaRPr lang="en-US" sz="1000" b="0" i="0" u="none" strike="noStrike" dirty="0">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53636" y="4233447"/>
            <a:ext cx="687299" cy="246221"/>
          </a:xfrm>
          <a:prstGeom prst="rect">
            <a:avLst/>
          </a:prstGeom>
          <a:noFill/>
        </p:spPr>
        <p:txBody>
          <a:bodyPr wrap="square" rtlCol="0">
            <a:spAutoFit/>
          </a:bodyPr>
          <a:lstStyle/>
          <a:p>
            <a:r>
              <a:rPr lang="en-US" sz="1000" dirty="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53636" y="4356558"/>
            <a:ext cx="6851072" cy="2496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9" name="Title 8">
            <a:extLst>
              <a:ext uri="{FF2B5EF4-FFF2-40B4-BE49-F238E27FC236}">
                <a16:creationId xmlns:a16="http://schemas.microsoft.com/office/drawing/2014/main" id="{8B5E5BA2-83A8-196A-20B8-BFAF3B3AAD2C}"/>
              </a:ext>
            </a:extLst>
          </p:cNvPr>
          <p:cNvSpPr>
            <a:spLocks noGrp="1"/>
          </p:cNvSpPr>
          <p:nvPr>
            <p:ph type="title"/>
          </p:nvPr>
        </p:nvSpPr>
        <p:spPr/>
        <p:txBody>
          <a:bodyPr>
            <a:normAutofit fontScale="90000"/>
          </a:bodyPr>
          <a:lstStyle/>
          <a:p>
            <a:r>
              <a:rPr lang="en-US" dirty="0"/>
              <a:t>Funding for kidney replacement therapy (KRT)</a:t>
            </a:r>
          </a:p>
        </p:txBody>
      </p:sp>
      <p:sp>
        <p:nvSpPr>
          <p:cNvPr id="6" name="Date Placeholder 3">
            <a:extLst>
              <a:ext uri="{FF2B5EF4-FFF2-40B4-BE49-F238E27FC236}">
                <a16:creationId xmlns:a16="http://schemas.microsoft.com/office/drawing/2014/main" id="{7CA13B7E-2527-A676-AEC7-2CAB3B7C6F9A}"/>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6FB6F7FA-0D47-5C4B-A856-895AAE3D5D9B}"/>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8F09D19A-39D7-D43B-D533-D88D83013840}"/>
              </a:ext>
            </a:extLst>
          </p:cNvPr>
          <p:cNvSpPr>
            <a:spLocks noGrp="1"/>
          </p:cNvSpPr>
          <p:nvPr>
            <p:ph type="sldNum" sz="quarter" idx="4"/>
          </p:nvPr>
        </p:nvSpPr>
        <p:spPr/>
        <p:txBody>
          <a:bodyPr/>
          <a:lstStyle/>
          <a:p>
            <a:fld id="{4A9CEFBC-9863-BD47-BA2B-008170C231CB}" type="slidenum">
              <a:rPr lang="en-US" smtClean="0"/>
              <a:pPr/>
              <a:t>19</a:t>
            </a:fld>
            <a:endParaRPr lang="en-US" dirty="0"/>
          </a:p>
        </p:txBody>
      </p:sp>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SOUTH ASIA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dirty="0">
                <a:solidFill>
                  <a:srgbClr val="FE7055"/>
                </a:solidFill>
                <a:latin typeface="+mj-lt"/>
                <a:ea typeface="+mj-ea"/>
                <a:cs typeface="+mj-cs"/>
              </a:rPr>
              <a:t>www.theisn.org/global-atlas</a:t>
            </a:r>
            <a:endParaRPr lang="en-GB" sz="2400" u="sng" dirty="0">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dirty="0"/>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89C01-0E2B-6A40-995B-9962FF65D51C}"/>
              </a:ext>
            </a:extLst>
          </p:cNvPr>
          <p:cNvPicPr>
            <a:picLocks noChangeAspect="1"/>
          </p:cNvPicPr>
          <p:nvPr/>
        </p:nvPicPr>
        <p:blipFill>
          <a:blip r:embed="rId2"/>
          <a:stretch>
            <a:fillRect/>
          </a:stretch>
        </p:blipFill>
        <p:spPr>
          <a:xfrm>
            <a:off x="570185" y="1651389"/>
            <a:ext cx="5755970" cy="348568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22955067"/>
              </p:ext>
            </p:extLst>
          </p:nvPr>
        </p:nvGraphicFramePr>
        <p:xfrm>
          <a:off x="6494106" y="2622390"/>
          <a:ext cx="5578028" cy="1893755"/>
        </p:xfrm>
        <a:graphic>
          <a:graphicData uri="http://schemas.openxmlformats.org/drawingml/2006/table">
            <a:tbl>
              <a:tblPr firstRow="1" firstCol="1" bandRow="1">
                <a:tableStyleId>{F5AB1C69-6EDB-4FF4-983F-18BD219EF322}</a:tableStyleId>
              </a:tblPr>
              <a:tblGrid>
                <a:gridCol w="943394">
                  <a:extLst>
                    <a:ext uri="{9D8B030D-6E8A-4147-A177-3AD203B41FA5}">
                      <a16:colId xmlns:a16="http://schemas.microsoft.com/office/drawing/2014/main" val="3914558365"/>
                    </a:ext>
                  </a:extLst>
                </a:gridCol>
                <a:gridCol w="772439">
                  <a:extLst>
                    <a:ext uri="{9D8B030D-6E8A-4147-A177-3AD203B41FA5}">
                      <a16:colId xmlns:a16="http://schemas.microsoft.com/office/drawing/2014/main" val="3533902617"/>
                    </a:ext>
                  </a:extLst>
                </a:gridCol>
                <a:gridCol w="772439">
                  <a:extLst>
                    <a:ext uri="{9D8B030D-6E8A-4147-A177-3AD203B41FA5}">
                      <a16:colId xmlns:a16="http://schemas.microsoft.com/office/drawing/2014/main" val="4047493260"/>
                    </a:ext>
                  </a:extLst>
                </a:gridCol>
                <a:gridCol w="772439">
                  <a:extLst>
                    <a:ext uri="{9D8B030D-6E8A-4147-A177-3AD203B41FA5}">
                      <a16:colId xmlns:a16="http://schemas.microsoft.com/office/drawing/2014/main" val="73913279"/>
                    </a:ext>
                  </a:extLst>
                </a:gridCol>
                <a:gridCol w="772439">
                  <a:extLst>
                    <a:ext uri="{9D8B030D-6E8A-4147-A177-3AD203B41FA5}">
                      <a16:colId xmlns:a16="http://schemas.microsoft.com/office/drawing/2014/main" val="1958865491"/>
                    </a:ext>
                  </a:extLst>
                </a:gridCol>
                <a:gridCol w="928429">
                  <a:extLst>
                    <a:ext uri="{9D8B030D-6E8A-4147-A177-3AD203B41FA5}">
                      <a16:colId xmlns:a16="http://schemas.microsoft.com/office/drawing/2014/main" val="1631785233"/>
                    </a:ext>
                  </a:extLst>
                </a:gridCol>
                <a:gridCol w="616449">
                  <a:extLst>
                    <a:ext uri="{9D8B030D-6E8A-4147-A177-3AD203B41FA5}">
                      <a16:colId xmlns:a16="http://schemas.microsoft.com/office/drawing/2014/main" val="3591561528"/>
                    </a:ext>
                  </a:extLst>
                </a:gridCol>
              </a:tblGrid>
              <a:tr h="337142">
                <a:tc>
                  <a:txBody>
                    <a:bodyPr/>
                    <a:lstStyle/>
                    <a:p>
                      <a:pPr algn="ctr">
                        <a:lnSpc>
                          <a:spcPct val="107000"/>
                        </a:lnSpc>
                      </a:pPr>
                      <a:r>
                        <a:rPr lang="en-US" sz="900" dirty="0">
                          <a:solidFill>
                            <a:schemeClr val="bg1"/>
                          </a:solidFill>
                          <a:effectLst/>
                        </a:rPr>
                        <a:t>Country</a:t>
                      </a:r>
                      <a:endParaRPr lang="en-US" sz="900" dirty="0">
                        <a:solidFill>
                          <a:schemeClr val="bg1"/>
                        </a:solidFill>
                        <a:effectLst/>
                        <a:latin typeface="+mj-lt"/>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Nephrologists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Primary care physicians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Nurse practitioners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Specialized nurses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Multidisciplinary teams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851884624"/>
                  </a:ext>
                </a:extLst>
              </a:tr>
              <a:tr h="193293">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139561084"/>
                  </a:ext>
                </a:extLst>
              </a:tr>
              <a:tr h="193293">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968176699"/>
                  </a:ext>
                </a:extLst>
              </a:tr>
              <a:tr h="193293">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450378104"/>
                  </a:ext>
                </a:extLst>
              </a:tr>
              <a:tr h="193293">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64267178"/>
                  </a:ext>
                </a:extLst>
              </a:tr>
              <a:tr h="193293">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032873856"/>
                  </a:ext>
                </a:extLst>
              </a:tr>
              <a:tr h="196716">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62344790"/>
                  </a:ext>
                </a:extLst>
              </a:tr>
              <a:tr h="196716">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554275508"/>
                  </a:ext>
                </a:extLst>
              </a:tr>
              <a:tr h="196716">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29681099"/>
                  </a:ext>
                </a:extLst>
              </a:tr>
            </a:tbl>
          </a:graphicData>
        </a:graphic>
      </p:graphicFrame>
      <p:sp>
        <p:nvSpPr>
          <p:cNvPr id="8" name="Rectangle 7"/>
          <p:cNvSpPr/>
          <p:nvPr/>
        </p:nvSpPr>
        <p:spPr>
          <a:xfrm>
            <a:off x="569945" y="1641353"/>
            <a:ext cx="5756210" cy="34957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480241" y="1428107"/>
            <a:ext cx="3615759" cy="18788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456254" y="4516145"/>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890E1A97-AE4F-AEE5-2E1D-109DEBD31084}"/>
              </a:ext>
            </a:extLst>
          </p:cNvPr>
          <p:cNvSpPr>
            <a:spLocks noGrp="1"/>
          </p:cNvSpPr>
          <p:nvPr>
            <p:ph type="title"/>
          </p:nvPr>
        </p:nvSpPr>
        <p:spPr>
          <a:xfrm>
            <a:off x="771524" y="357725"/>
            <a:ext cx="9266998" cy="650875"/>
          </a:xfrm>
        </p:spPr>
        <p:txBody>
          <a:bodyPr>
            <a:normAutofit fontScale="90000"/>
          </a:bodyPr>
          <a:lstStyle/>
          <a:p>
            <a:r>
              <a:rPr lang="en-US" dirty="0"/>
              <a:t>Providers primarily responsible for kidney failure care</a:t>
            </a:r>
          </a:p>
        </p:txBody>
      </p:sp>
      <p:sp>
        <p:nvSpPr>
          <p:cNvPr id="2" name="Date Placeholder 3">
            <a:extLst>
              <a:ext uri="{FF2B5EF4-FFF2-40B4-BE49-F238E27FC236}">
                <a16:creationId xmlns:a16="http://schemas.microsoft.com/office/drawing/2014/main" id="{66CCB6AD-E29D-BEB4-9764-DFC3E0A7CC2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BD79A66-0C53-CE4B-94BA-F4DFD1270C38}"/>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5DFA8111-8127-3577-0E52-095E21547AC2}"/>
              </a:ext>
            </a:extLst>
          </p:cNvPr>
          <p:cNvSpPr>
            <a:spLocks noGrp="1"/>
          </p:cNvSpPr>
          <p:nvPr>
            <p:ph type="sldNum" sz="quarter" idx="4"/>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328187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7224557"/>
              </p:ext>
            </p:extLst>
          </p:nvPr>
        </p:nvGraphicFramePr>
        <p:xfrm>
          <a:off x="1785468" y="1484076"/>
          <a:ext cx="8717480" cy="2977653"/>
        </p:xfrm>
        <a:graphic>
          <a:graphicData uri="http://schemas.openxmlformats.org/drawingml/2006/table">
            <a:tbl>
              <a:tblPr firstRow="1" firstCol="1" bandRow="1">
                <a:tableStyleId>{5C22544A-7EE6-4342-B048-85BDC9FD1C3A}</a:tableStyleId>
              </a:tblPr>
              <a:tblGrid>
                <a:gridCol w="982601">
                  <a:extLst>
                    <a:ext uri="{9D8B030D-6E8A-4147-A177-3AD203B41FA5}">
                      <a16:colId xmlns:a16="http://schemas.microsoft.com/office/drawing/2014/main" val="2620700252"/>
                    </a:ext>
                  </a:extLst>
                </a:gridCol>
                <a:gridCol w="859431">
                  <a:extLst>
                    <a:ext uri="{9D8B030D-6E8A-4147-A177-3AD203B41FA5}">
                      <a16:colId xmlns:a16="http://schemas.microsoft.com/office/drawing/2014/main" val="3019386783"/>
                    </a:ext>
                  </a:extLst>
                </a:gridCol>
                <a:gridCol w="859431">
                  <a:extLst>
                    <a:ext uri="{9D8B030D-6E8A-4147-A177-3AD203B41FA5}">
                      <a16:colId xmlns:a16="http://schemas.microsoft.com/office/drawing/2014/main" val="362417040"/>
                    </a:ext>
                  </a:extLst>
                </a:gridCol>
                <a:gridCol w="859431">
                  <a:extLst>
                    <a:ext uri="{9D8B030D-6E8A-4147-A177-3AD203B41FA5}">
                      <a16:colId xmlns:a16="http://schemas.microsoft.com/office/drawing/2014/main" val="1602611930"/>
                    </a:ext>
                  </a:extLst>
                </a:gridCol>
                <a:gridCol w="859431">
                  <a:extLst>
                    <a:ext uri="{9D8B030D-6E8A-4147-A177-3AD203B41FA5}">
                      <a16:colId xmlns:a16="http://schemas.microsoft.com/office/drawing/2014/main" val="1058113709"/>
                    </a:ext>
                  </a:extLst>
                </a:gridCol>
                <a:gridCol w="859431">
                  <a:extLst>
                    <a:ext uri="{9D8B030D-6E8A-4147-A177-3AD203B41FA5}">
                      <a16:colId xmlns:a16="http://schemas.microsoft.com/office/drawing/2014/main" val="4280814454"/>
                    </a:ext>
                  </a:extLst>
                </a:gridCol>
                <a:gridCol w="859431">
                  <a:extLst>
                    <a:ext uri="{9D8B030D-6E8A-4147-A177-3AD203B41FA5}">
                      <a16:colId xmlns:a16="http://schemas.microsoft.com/office/drawing/2014/main" val="2009352762"/>
                    </a:ext>
                  </a:extLst>
                </a:gridCol>
                <a:gridCol w="859431">
                  <a:extLst>
                    <a:ext uri="{9D8B030D-6E8A-4147-A177-3AD203B41FA5}">
                      <a16:colId xmlns:a16="http://schemas.microsoft.com/office/drawing/2014/main" val="2707556983"/>
                    </a:ext>
                  </a:extLst>
                </a:gridCol>
                <a:gridCol w="859431">
                  <a:extLst>
                    <a:ext uri="{9D8B030D-6E8A-4147-A177-3AD203B41FA5}">
                      <a16:colId xmlns:a16="http://schemas.microsoft.com/office/drawing/2014/main" val="1504043621"/>
                    </a:ext>
                  </a:extLst>
                </a:gridCol>
                <a:gridCol w="859431">
                  <a:extLst>
                    <a:ext uri="{9D8B030D-6E8A-4147-A177-3AD203B41FA5}">
                      <a16:colId xmlns:a16="http://schemas.microsoft.com/office/drawing/2014/main" val="25600395"/>
                    </a:ext>
                  </a:extLst>
                </a:gridCol>
              </a:tblGrid>
              <a:tr h="308513">
                <a:tc>
                  <a:txBody>
                    <a:bodyPr/>
                    <a:lstStyle/>
                    <a:p>
                      <a:pPr marL="0" marR="0" algn="ctr">
                        <a:lnSpc>
                          <a:spcPct val="107000"/>
                        </a:lnSpc>
                        <a:spcBef>
                          <a:spcPts val="0"/>
                        </a:spcBef>
                        <a:spcAft>
                          <a:spcPts val="0"/>
                        </a:spcAft>
                      </a:pPr>
                      <a:r>
                        <a:rPr lang="en-US" sz="1000" dirty="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451829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40835223"/>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60999905"/>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64837258"/>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Maldives</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96582391"/>
                  </a:ext>
                </a:extLst>
              </a:tr>
              <a:tr h="33291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Nepal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855735024"/>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928370450"/>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874865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543170"/>
              </p:ext>
            </p:extLst>
          </p:nvPr>
        </p:nvGraphicFramePr>
        <p:xfrm>
          <a:off x="5653437" y="504049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504049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51F30E43-4A81-FE1D-9113-DB35B088DE75}"/>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91C11E0D-069E-B474-D0CF-629EB9E15BE4}"/>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0AF8E48-E94A-A025-C92B-9D52A9F7B7D9}"/>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92A47C39-7FF2-3BB6-BD21-F3E07A19CFF3}"/>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233553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3587978"/>
              </p:ext>
            </p:extLst>
          </p:nvPr>
        </p:nvGraphicFramePr>
        <p:xfrm>
          <a:off x="1785468" y="1484076"/>
          <a:ext cx="8717480" cy="3130053"/>
        </p:xfrm>
        <a:graphic>
          <a:graphicData uri="http://schemas.openxmlformats.org/drawingml/2006/table">
            <a:tbl>
              <a:tblPr firstRow="1" firstCol="1" bandRow="1">
                <a:tableStyleId>{5C22544A-7EE6-4342-B048-85BDC9FD1C3A}</a:tableStyleId>
              </a:tblPr>
              <a:tblGrid>
                <a:gridCol w="982601">
                  <a:extLst>
                    <a:ext uri="{9D8B030D-6E8A-4147-A177-3AD203B41FA5}">
                      <a16:colId xmlns:a16="http://schemas.microsoft.com/office/drawing/2014/main" val="2620700252"/>
                    </a:ext>
                  </a:extLst>
                </a:gridCol>
                <a:gridCol w="859431">
                  <a:extLst>
                    <a:ext uri="{9D8B030D-6E8A-4147-A177-3AD203B41FA5}">
                      <a16:colId xmlns:a16="http://schemas.microsoft.com/office/drawing/2014/main" val="3019386783"/>
                    </a:ext>
                  </a:extLst>
                </a:gridCol>
                <a:gridCol w="859431">
                  <a:extLst>
                    <a:ext uri="{9D8B030D-6E8A-4147-A177-3AD203B41FA5}">
                      <a16:colId xmlns:a16="http://schemas.microsoft.com/office/drawing/2014/main" val="362417040"/>
                    </a:ext>
                  </a:extLst>
                </a:gridCol>
                <a:gridCol w="859431">
                  <a:extLst>
                    <a:ext uri="{9D8B030D-6E8A-4147-A177-3AD203B41FA5}">
                      <a16:colId xmlns:a16="http://schemas.microsoft.com/office/drawing/2014/main" val="1602611930"/>
                    </a:ext>
                  </a:extLst>
                </a:gridCol>
                <a:gridCol w="859431">
                  <a:extLst>
                    <a:ext uri="{9D8B030D-6E8A-4147-A177-3AD203B41FA5}">
                      <a16:colId xmlns:a16="http://schemas.microsoft.com/office/drawing/2014/main" val="1058113709"/>
                    </a:ext>
                  </a:extLst>
                </a:gridCol>
                <a:gridCol w="859431">
                  <a:extLst>
                    <a:ext uri="{9D8B030D-6E8A-4147-A177-3AD203B41FA5}">
                      <a16:colId xmlns:a16="http://schemas.microsoft.com/office/drawing/2014/main" val="4280814454"/>
                    </a:ext>
                  </a:extLst>
                </a:gridCol>
                <a:gridCol w="859431">
                  <a:extLst>
                    <a:ext uri="{9D8B030D-6E8A-4147-A177-3AD203B41FA5}">
                      <a16:colId xmlns:a16="http://schemas.microsoft.com/office/drawing/2014/main" val="2009352762"/>
                    </a:ext>
                  </a:extLst>
                </a:gridCol>
                <a:gridCol w="859431">
                  <a:extLst>
                    <a:ext uri="{9D8B030D-6E8A-4147-A177-3AD203B41FA5}">
                      <a16:colId xmlns:a16="http://schemas.microsoft.com/office/drawing/2014/main" val="2707556983"/>
                    </a:ext>
                  </a:extLst>
                </a:gridCol>
                <a:gridCol w="859431">
                  <a:extLst>
                    <a:ext uri="{9D8B030D-6E8A-4147-A177-3AD203B41FA5}">
                      <a16:colId xmlns:a16="http://schemas.microsoft.com/office/drawing/2014/main" val="1504043621"/>
                    </a:ext>
                  </a:extLst>
                </a:gridCol>
                <a:gridCol w="859431">
                  <a:extLst>
                    <a:ext uri="{9D8B030D-6E8A-4147-A177-3AD203B41FA5}">
                      <a16:colId xmlns:a16="http://schemas.microsoft.com/office/drawing/2014/main" val="25600395"/>
                    </a:ext>
                  </a:extLst>
                </a:gridCol>
              </a:tblGrid>
              <a:tr h="308513">
                <a:tc>
                  <a:txBody>
                    <a:bodyPr/>
                    <a:lstStyle/>
                    <a:p>
                      <a:pPr marL="0" marR="0" algn="ctr">
                        <a:lnSpc>
                          <a:spcPct val="107000"/>
                        </a:lnSpc>
                        <a:spcBef>
                          <a:spcPts val="0"/>
                        </a:spcBef>
                        <a:spcAft>
                          <a:spcPts val="0"/>
                        </a:spcAft>
                      </a:pPr>
                      <a:r>
                        <a:rPr lang="en-US" sz="1000" dirty="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45182981"/>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40835223"/>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60999905"/>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64837258"/>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Maldives</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96582391"/>
                  </a:ext>
                </a:extLst>
              </a:tr>
              <a:tr h="332916">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Nepal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55735024"/>
                  </a:ext>
                </a:extLst>
              </a:tr>
              <a:tr h="332916">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928370450"/>
                  </a:ext>
                </a:extLst>
              </a:tr>
              <a:tr h="332916">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8748652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0630516"/>
              </p:ext>
            </p:extLst>
          </p:nvPr>
        </p:nvGraphicFramePr>
        <p:xfrm>
          <a:off x="5653437" y="504049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504049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6FE0B015-8175-81FD-42C4-2B05E2134D6B}"/>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1DE280D6-B00A-4C16-94B5-DC875705BA0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C0407BF9-3BEF-0DDA-A447-E5DFC9DB4B12}"/>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A661CDC2-A019-DEC2-3ADA-2283FE09E35C}"/>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2932624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74B8FA4-AD08-E906-CACB-BC091D3D34DD}"/>
              </a:ext>
            </a:extLst>
          </p:cNvPr>
          <p:cNvPicPr>
            <a:picLocks noChangeAspect="1"/>
          </p:cNvPicPr>
          <p:nvPr/>
        </p:nvPicPr>
        <p:blipFill>
          <a:blip r:embed="rId2"/>
          <a:stretch>
            <a:fillRect/>
          </a:stretch>
        </p:blipFill>
        <p:spPr>
          <a:xfrm>
            <a:off x="2010129" y="1843966"/>
            <a:ext cx="3500460" cy="3229189"/>
          </a:xfrm>
          <a:prstGeom prst="rect">
            <a:avLst/>
          </a:prstGeom>
        </p:spPr>
      </p:pic>
      <p:sp>
        <p:nvSpPr>
          <p:cNvPr id="6" name="Rectangle 5"/>
          <p:cNvSpPr/>
          <p:nvPr/>
        </p:nvSpPr>
        <p:spPr>
          <a:xfrm>
            <a:off x="3007828" y="1446292"/>
            <a:ext cx="1800809" cy="338554"/>
          </a:xfrm>
          <a:prstGeom prst="rect">
            <a:avLst/>
          </a:prstGeom>
        </p:spPr>
        <p:txBody>
          <a:bodyPr wrap="square">
            <a:spAutoFit/>
          </a:bodyPr>
          <a:lstStyle/>
          <a:p>
            <a:pPr lvl="0"/>
            <a:r>
              <a:rPr lang="en-US" sz="1600" dirty="0">
                <a:solidFill>
                  <a:prstClr val="black"/>
                </a:solidFill>
                <a:latin typeface="+mj-lt"/>
              </a:rPr>
              <a:t>Nephrologists</a:t>
            </a:r>
          </a:p>
        </p:txBody>
      </p:sp>
      <p:graphicFrame>
        <p:nvGraphicFramePr>
          <p:cNvPr id="8" name="Table 7"/>
          <p:cNvGraphicFramePr>
            <a:graphicFrameLocks noGrp="1"/>
          </p:cNvGraphicFramePr>
          <p:nvPr>
            <p:extLst>
              <p:ext uri="{D42A27DB-BD31-4B8C-83A1-F6EECF244321}">
                <p14:modId xmlns:p14="http://schemas.microsoft.com/office/powerpoint/2010/main" val="14775972"/>
              </p:ext>
            </p:extLst>
          </p:nvPr>
        </p:nvGraphicFramePr>
        <p:xfrm>
          <a:off x="7757726" y="1828666"/>
          <a:ext cx="2700857" cy="3273705"/>
        </p:xfrm>
        <a:graphic>
          <a:graphicData uri="http://schemas.openxmlformats.org/drawingml/2006/table">
            <a:tbl>
              <a:tblPr firstRow="1" firstCol="1" bandRow="1">
                <a:tableStyleId>{F5AB1C69-6EDB-4FF4-983F-18BD219EF322}</a:tableStyleId>
              </a:tblPr>
              <a:tblGrid>
                <a:gridCol w="807887">
                  <a:extLst>
                    <a:ext uri="{9D8B030D-6E8A-4147-A177-3AD203B41FA5}">
                      <a16:colId xmlns:a16="http://schemas.microsoft.com/office/drawing/2014/main" val="2539648539"/>
                    </a:ext>
                  </a:extLst>
                </a:gridCol>
                <a:gridCol w="946485">
                  <a:extLst>
                    <a:ext uri="{9D8B030D-6E8A-4147-A177-3AD203B41FA5}">
                      <a16:colId xmlns:a16="http://schemas.microsoft.com/office/drawing/2014/main" val="3905544195"/>
                    </a:ext>
                  </a:extLst>
                </a:gridCol>
                <a:gridCol w="946485">
                  <a:extLst>
                    <a:ext uri="{9D8B030D-6E8A-4147-A177-3AD203B41FA5}">
                      <a16:colId xmlns:a16="http://schemas.microsoft.com/office/drawing/2014/main" val="634432596"/>
                    </a:ext>
                  </a:extLst>
                </a:gridCol>
              </a:tblGrid>
              <a:tr h="37556">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Nephrologists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extLst>
                  <a:ext uri="{0D108BD9-81ED-4DB2-BD59-A6C34878D82A}">
                    <a16:rowId xmlns:a16="http://schemas.microsoft.com/office/drawing/2014/main" val="1613374982"/>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0.03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14293268"/>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1.83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0.54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58975451"/>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1.15</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8999166"/>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1.80</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160294595"/>
                  </a:ext>
                </a:extLst>
              </a:tr>
              <a:tr h="354992">
                <a:tc>
                  <a:txBody>
                    <a:bodyPr/>
                    <a:lstStyle/>
                    <a:p>
                      <a:pPr marL="0" marR="0">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10.25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0.00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166181576"/>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10285523"/>
                  </a:ext>
                </a:extLst>
              </a:tr>
              <a:tr h="354992">
                <a:tc>
                  <a:txBody>
                    <a:bodyPr/>
                    <a:lstStyle/>
                    <a:p>
                      <a:pPr marL="0" marR="0">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1.73</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1.65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54518379"/>
                  </a:ext>
                </a:extLst>
              </a:tr>
              <a:tr h="354992">
                <a:tc>
                  <a:txBody>
                    <a:bodyPr/>
                    <a:lstStyle/>
                    <a:p>
                      <a:pPr marL="0" marR="0">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1.94</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1.04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67257046"/>
                  </a:ext>
                </a:extLst>
              </a:tr>
            </a:tbl>
          </a:graphicData>
        </a:graphic>
      </p:graphicFrame>
      <p:sp>
        <p:nvSpPr>
          <p:cNvPr id="9" name="Rectangle 8"/>
          <p:cNvSpPr/>
          <p:nvPr/>
        </p:nvSpPr>
        <p:spPr>
          <a:xfrm>
            <a:off x="2004992" y="1843965"/>
            <a:ext cx="3500460" cy="327078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757725" y="5129621"/>
            <a:ext cx="2356945" cy="249684"/>
          </a:xfrm>
          <a:prstGeom prst="rect">
            <a:avLst/>
          </a:prstGeom>
          <a:noFill/>
        </p:spPr>
        <p:txBody>
          <a:bodyPr wrap="square" rtlCol="0">
            <a:spAutoFit/>
          </a:bodyPr>
          <a:lstStyle/>
          <a:p>
            <a:pPr>
              <a:lnSpc>
                <a:spcPct val="107000"/>
              </a:lnSpc>
              <a:defRPr/>
            </a:pPr>
            <a:r>
              <a:rPr lang="en-US" sz="1000" dirty="0">
                <a:latin typeface="+mj-lt"/>
              </a:rPr>
              <a:t>‘ – ’ : data not reported/unavailable</a:t>
            </a:r>
            <a:r>
              <a:rPr lang="en-US" sz="1000" dirty="0">
                <a:solidFill>
                  <a:prstClr val="black"/>
                </a:solidFill>
                <a:latin typeface="+mj-lt"/>
                <a:ea typeface="Calibri" panose="020F0502020204030204" pitchFamily="34" charset="0"/>
                <a:cs typeface="Times New Roman" panose="02020603050405020304" pitchFamily="18" charset="0"/>
              </a:rPr>
              <a:t> </a:t>
            </a:r>
          </a:p>
        </p:txBody>
      </p:sp>
      <p:pic>
        <p:nvPicPr>
          <p:cNvPr id="10" name="Picture 9">
            <a:extLst>
              <a:ext uri="{FF2B5EF4-FFF2-40B4-BE49-F238E27FC236}">
                <a16:creationId xmlns:a16="http://schemas.microsoft.com/office/drawing/2014/main" id="{1A079937-6B72-D4B8-5A06-EB743CA1914E}"/>
              </a:ext>
            </a:extLst>
          </p:cNvPr>
          <p:cNvPicPr>
            <a:picLocks noChangeAspect="1"/>
          </p:cNvPicPr>
          <p:nvPr/>
        </p:nvPicPr>
        <p:blipFill>
          <a:blip r:embed="rId3"/>
          <a:stretch>
            <a:fillRect/>
          </a:stretch>
        </p:blipFill>
        <p:spPr>
          <a:xfrm>
            <a:off x="1153530" y="5543858"/>
            <a:ext cx="5509406" cy="163950"/>
          </a:xfrm>
          <a:prstGeom prst="rect">
            <a:avLst/>
          </a:prstGeom>
        </p:spPr>
      </p:pic>
      <p:sp>
        <p:nvSpPr>
          <p:cNvPr id="17" name="Rectangle 16">
            <a:extLst>
              <a:ext uri="{FF2B5EF4-FFF2-40B4-BE49-F238E27FC236}">
                <a16:creationId xmlns:a16="http://schemas.microsoft.com/office/drawing/2014/main" id="{ED79BDAD-489F-B2BB-D2C1-72BF9202F9F1}"/>
              </a:ext>
            </a:extLst>
          </p:cNvPr>
          <p:cNvSpPr/>
          <p:nvPr/>
        </p:nvSpPr>
        <p:spPr>
          <a:xfrm>
            <a:off x="1153530" y="554385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24840A76-3A6D-B5A0-1B21-31808DF10A1C}"/>
              </a:ext>
            </a:extLst>
          </p:cNvPr>
          <p:cNvSpPr>
            <a:spLocks noGrp="1"/>
          </p:cNvSpPr>
          <p:nvPr>
            <p:ph type="title"/>
          </p:nvPr>
        </p:nvSpPr>
        <p:spPr/>
        <p:txBody>
          <a:bodyPr>
            <a:normAutofit/>
          </a:bodyPr>
          <a:lstStyle/>
          <a:p>
            <a:r>
              <a:rPr lang="en-US" dirty="0"/>
              <a:t>Prevalence of nephrologists and trainees </a:t>
            </a:r>
          </a:p>
        </p:txBody>
      </p:sp>
      <p:sp>
        <p:nvSpPr>
          <p:cNvPr id="2" name="Date Placeholder 3">
            <a:extLst>
              <a:ext uri="{FF2B5EF4-FFF2-40B4-BE49-F238E27FC236}">
                <a16:creationId xmlns:a16="http://schemas.microsoft.com/office/drawing/2014/main" id="{E3F08FEE-FCA3-09BC-FE8F-E5C5BE10A89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B2593F71-2143-1E94-BA37-440A0F42645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C1037280-9875-A324-4701-C9B3EB5F88FF}"/>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Tree>
    <p:extLst>
      <p:ext uri="{BB962C8B-B14F-4D97-AF65-F5344CB8AC3E}">
        <p14:creationId xmlns:p14="http://schemas.microsoft.com/office/powerpoint/2010/main" val="368066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80F39E-E6F9-1BB1-C986-55DBC4E1527D}"/>
              </a:ext>
            </a:extLst>
          </p:cNvPr>
          <p:cNvPicPr>
            <a:picLocks noChangeAspect="1"/>
          </p:cNvPicPr>
          <p:nvPr/>
        </p:nvPicPr>
        <p:blipFill>
          <a:blip r:embed="rId2"/>
          <a:stretch>
            <a:fillRect/>
          </a:stretch>
        </p:blipFill>
        <p:spPr>
          <a:xfrm>
            <a:off x="604992" y="1751124"/>
            <a:ext cx="3923170" cy="3687150"/>
          </a:xfrm>
          <a:prstGeom prst="rect">
            <a:avLst/>
          </a:prstGeom>
        </p:spPr>
      </p:pic>
      <p:sp>
        <p:nvSpPr>
          <p:cNvPr id="5" name="Rectangle 4"/>
          <p:cNvSpPr/>
          <p:nvPr/>
        </p:nvSpPr>
        <p:spPr>
          <a:xfrm>
            <a:off x="1667656" y="1235060"/>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HD centers </a:t>
            </a:r>
          </a:p>
        </p:txBody>
      </p:sp>
      <p:sp>
        <p:nvSpPr>
          <p:cNvPr id="7" name="Rectangle 6"/>
          <p:cNvSpPr/>
          <p:nvPr/>
        </p:nvSpPr>
        <p:spPr>
          <a:xfrm>
            <a:off x="5050106" y="2590482"/>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t>
            </a:r>
            <a:r>
              <a:rPr lang="en-US" dirty="0">
                <a:solidFill>
                  <a:prstClr val="black"/>
                </a:solidFill>
                <a:latin typeface="+mj-lt"/>
              </a:rPr>
              <a:t>7 (88%)</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South Asia </a:t>
            </a:r>
            <a:r>
              <a:rPr kumimoji="0" lang="en-US" b="0" i="0" u="none" strike="noStrike" kern="1200" cap="none" spc="0" normalizeH="0" baseline="0" noProof="0" dirty="0">
                <a:ln>
                  <a:noFill/>
                </a:ln>
                <a:solidFill>
                  <a:prstClr val="black"/>
                </a:solidFill>
                <a:effectLst/>
                <a:uLnTx/>
                <a:uFillTx/>
                <a:latin typeface="+mj-lt"/>
              </a:rPr>
              <a:t>average of HD treatment centers is </a:t>
            </a:r>
            <a:r>
              <a:rPr lang="en-US" dirty="0">
                <a:solidFill>
                  <a:prstClr val="black"/>
                </a:solidFill>
                <a:latin typeface="+mj-lt"/>
              </a:rPr>
              <a:t>7.48</a:t>
            </a:r>
            <a:r>
              <a:rPr kumimoji="0" lang="en-US" b="0" i="0" u="none" strike="noStrike" kern="1200" cap="none" spc="0" normalizeH="0" baseline="0" noProof="0" dirty="0">
                <a:ln>
                  <a:noFill/>
                </a:ln>
                <a:solidFill>
                  <a:prstClr val="black"/>
                </a:solidFill>
                <a:effectLst/>
                <a:uLnTx/>
                <a:uFillTx/>
                <a:latin typeface="+mj-lt"/>
              </a:rPr>
              <a:t> pmp</a:t>
            </a:r>
          </a:p>
        </p:txBody>
      </p:sp>
      <p:graphicFrame>
        <p:nvGraphicFramePr>
          <p:cNvPr id="10" name="Table 9"/>
          <p:cNvGraphicFramePr>
            <a:graphicFrameLocks noGrp="1"/>
          </p:cNvGraphicFramePr>
          <p:nvPr>
            <p:extLst>
              <p:ext uri="{D42A27DB-BD31-4B8C-83A1-F6EECF244321}">
                <p14:modId xmlns:p14="http://schemas.microsoft.com/office/powerpoint/2010/main" val="20938128"/>
              </p:ext>
            </p:extLst>
          </p:nvPr>
        </p:nvGraphicFramePr>
        <p:xfrm>
          <a:off x="9242611" y="1745548"/>
          <a:ext cx="2010925" cy="3135352"/>
        </p:xfrm>
        <a:graphic>
          <a:graphicData uri="http://schemas.openxmlformats.org/drawingml/2006/table">
            <a:tbl>
              <a:tblPr firstRow="1" firstCol="1" bandRow="1">
                <a:tableStyleId>{F5AB1C69-6EDB-4FF4-983F-18BD219EF322}</a:tableStyleId>
              </a:tblPr>
              <a:tblGrid>
                <a:gridCol w="888018">
                  <a:extLst>
                    <a:ext uri="{9D8B030D-6E8A-4147-A177-3AD203B41FA5}">
                      <a16:colId xmlns:a16="http://schemas.microsoft.com/office/drawing/2014/main" val="3717325588"/>
                    </a:ext>
                  </a:extLst>
                </a:gridCol>
                <a:gridCol w="1122907">
                  <a:extLst>
                    <a:ext uri="{9D8B030D-6E8A-4147-A177-3AD203B41FA5}">
                      <a16:colId xmlns:a16="http://schemas.microsoft.com/office/drawing/2014/main" val="1319267239"/>
                    </a:ext>
                  </a:extLst>
                </a:gridCol>
              </a:tblGrid>
              <a:tr h="44599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HD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29513550"/>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1.39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85747168"/>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8.07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63123996"/>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0.36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0025336"/>
                  </a:ext>
                </a:extLst>
              </a:tr>
              <a:tr h="33617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35.88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94635474"/>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2.28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6209879"/>
                  </a:ext>
                </a:extLst>
              </a:tr>
              <a:tr h="336170">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1.65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80264010"/>
                  </a:ext>
                </a:extLst>
              </a:tr>
              <a:tr h="336170">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2.76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911501201"/>
                  </a:ext>
                </a:extLst>
              </a:tr>
            </a:tbl>
          </a:graphicData>
        </a:graphic>
      </p:graphicFrame>
      <p:sp>
        <p:nvSpPr>
          <p:cNvPr id="9" name="Rectangle 8"/>
          <p:cNvSpPr/>
          <p:nvPr/>
        </p:nvSpPr>
        <p:spPr>
          <a:xfrm>
            <a:off x="599638" y="1745547"/>
            <a:ext cx="3923997" cy="369272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6F223F9-0AB7-E764-55FD-27F19AE8B464}"/>
              </a:ext>
            </a:extLst>
          </p:cNvPr>
          <p:cNvSpPr txBox="1"/>
          <p:nvPr/>
        </p:nvSpPr>
        <p:spPr>
          <a:xfrm>
            <a:off x="9436425" y="4880901"/>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8" name="Picture 7">
            <a:extLst>
              <a:ext uri="{FF2B5EF4-FFF2-40B4-BE49-F238E27FC236}">
                <a16:creationId xmlns:a16="http://schemas.microsoft.com/office/drawing/2014/main" id="{6D114983-EE55-B12C-B2EB-CB6C3CA4DCE8}"/>
              </a:ext>
            </a:extLst>
          </p:cNvPr>
          <p:cNvPicPr>
            <a:picLocks noChangeAspect="1"/>
          </p:cNvPicPr>
          <p:nvPr/>
        </p:nvPicPr>
        <p:blipFill>
          <a:blip r:embed="rId3"/>
          <a:stretch>
            <a:fillRect/>
          </a:stretch>
        </p:blipFill>
        <p:spPr>
          <a:xfrm>
            <a:off x="259104" y="5763486"/>
            <a:ext cx="4647728" cy="159351"/>
          </a:xfrm>
          <a:prstGeom prst="rect">
            <a:avLst/>
          </a:prstGeom>
        </p:spPr>
      </p:pic>
      <p:sp>
        <p:nvSpPr>
          <p:cNvPr id="11" name="Rectangle 10">
            <a:extLst>
              <a:ext uri="{FF2B5EF4-FFF2-40B4-BE49-F238E27FC236}">
                <a16:creationId xmlns:a16="http://schemas.microsoft.com/office/drawing/2014/main" id="{81F6D809-8248-C8B6-7697-CDDB4EC0C526}"/>
              </a:ext>
            </a:extLst>
          </p:cNvPr>
          <p:cNvSpPr/>
          <p:nvPr/>
        </p:nvSpPr>
        <p:spPr>
          <a:xfrm>
            <a:off x="261723" y="5763487"/>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itle 12">
            <a:extLst>
              <a:ext uri="{FF2B5EF4-FFF2-40B4-BE49-F238E27FC236}">
                <a16:creationId xmlns:a16="http://schemas.microsoft.com/office/drawing/2014/main" id="{2BF4979D-0072-6E34-A7ED-1AAD3146C6B9}"/>
              </a:ext>
            </a:extLst>
          </p:cNvPr>
          <p:cNvSpPr>
            <a:spLocks noGrp="1"/>
          </p:cNvSpPr>
          <p:nvPr>
            <p:ph type="title"/>
          </p:nvPr>
        </p:nvSpPr>
        <p:spPr/>
        <p:txBody>
          <a:bodyPr>
            <a:normAutofit/>
          </a:bodyPr>
          <a:lstStyle/>
          <a:p>
            <a:r>
              <a:rPr lang="en-US" dirty="0"/>
              <a:t>Capacity for chronic dialysis (HD)</a:t>
            </a:r>
          </a:p>
        </p:txBody>
      </p:sp>
      <p:sp>
        <p:nvSpPr>
          <p:cNvPr id="2" name="Date Placeholder 3">
            <a:extLst>
              <a:ext uri="{FF2B5EF4-FFF2-40B4-BE49-F238E27FC236}">
                <a16:creationId xmlns:a16="http://schemas.microsoft.com/office/drawing/2014/main" id="{4D3ACBF7-6EFE-9BD2-F4A9-78A709CEC91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01A36614-C2B4-077D-1227-0263D7BA31E4}"/>
              </a:ext>
            </a:extLst>
          </p:cNvPr>
          <p:cNvSpPr>
            <a:spLocks noGrp="1"/>
          </p:cNvSpPr>
          <p:nvPr>
            <p:ph type="ftr" sz="quarter" idx="3"/>
          </p:nvPr>
        </p:nvSpPr>
        <p:spPr/>
        <p:txBody>
          <a:bodyPr/>
          <a:lstStyle/>
          <a:p>
            <a:r>
              <a:rPr lang="en-US" dirty="0"/>
              <a:t>International Society of Nephrology</a:t>
            </a:r>
          </a:p>
        </p:txBody>
      </p:sp>
      <p:sp>
        <p:nvSpPr>
          <p:cNvPr id="12" name="Slide Number Placeholder 5">
            <a:extLst>
              <a:ext uri="{FF2B5EF4-FFF2-40B4-BE49-F238E27FC236}">
                <a16:creationId xmlns:a16="http://schemas.microsoft.com/office/drawing/2014/main" id="{BE1EC4B6-777B-E6BA-91FD-704903E0DE24}"/>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313802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0C6756-76A8-8AAE-AF06-98B6273171D9}"/>
              </a:ext>
            </a:extLst>
          </p:cNvPr>
          <p:cNvPicPr>
            <a:picLocks noChangeAspect="1"/>
          </p:cNvPicPr>
          <p:nvPr/>
        </p:nvPicPr>
        <p:blipFill>
          <a:blip r:embed="rId2"/>
          <a:stretch>
            <a:fillRect/>
          </a:stretch>
        </p:blipFill>
        <p:spPr>
          <a:xfrm>
            <a:off x="703883" y="1721700"/>
            <a:ext cx="3843231" cy="3583965"/>
          </a:xfrm>
          <a:prstGeom prst="rect">
            <a:avLst/>
          </a:prstGeom>
        </p:spPr>
      </p:pic>
      <p:sp>
        <p:nvSpPr>
          <p:cNvPr id="5" name="Rectangle 4"/>
          <p:cNvSpPr/>
          <p:nvPr/>
        </p:nvSpPr>
        <p:spPr>
          <a:xfrm>
            <a:off x="1756798" y="1348168"/>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PD centers </a:t>
            </a:r>
          </a:p>
        </p:txBody>
      </p:sp>
      <p:sp>
        <p:nvSpPr>
          <p:cNvPr id="6" name="Rectangle 5"/>
          <p:cNvSpPr/>
          <p:nvPr/>
        </p:nvSpPr>
        <p:spPr>
          <a:xfrm>
            <a:off x="5055618" y="258781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6 (</a:t>
            </a:r>
            <a:r>
              <a:rPr lang="en-US" dirty="0">
                <a:solidFill>
                  <a:prstClr val="black"/>
                </a:solidFill>
                <a:latin typeface="+mj-lt"/>
              </a:rPr>
              <a:t>75</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noProof="0" dirty="0">
                <a:solidFill>
                  <a:prstClr val="black"/>
                </a:solidFill>
                <a:latin typeface="+mj-lt"/>
              </a:rPr>
              <a:t>South </a:t>
            </a:r>
            <a:r>
              <a:rPr lang="en-US" dirty="0">
                <a:solidFill>
                  <a:prstClr val="black"/>
                </a:solidFill>
                <a:latin typeface="+mj-lt"/>
              </a:rPr>
              <a:t>Asia</a:t>
            </a:r>
            <a:r>
              <a:rPr kumimoji="0" lang="en-US" b="0" i="0" u="none" strike="noStrike" kern="1200" cap="none" spc="0" normalizeH="0" baseline="0" noProof="0" dirty="0">
                <a:ln>
                  <a:noFill/>
                </a:ln>
                <a:solidFill>
                  <a:prstClr val="black"/>
                </a:solidFill>
                <a:effectLst/>
                <a:uLnTx/>
                <a:uFillTx/>
                <a:latin typeface="+mj-lt"/>
              </a:rPr>
              <a:t> average of PD treatment centers is 0.17 pmp</a:t>
            </a:r>
          </a:p>
        </p:txBody>
      </p:sp>
      <p:graphicFrame>
        <p:nvGraphicFramePr>
          <p:cNvPr id="7" name="Table 6"/>
          <p:cNvGraphicFramePr>
            <a:graphicFrameLocks noGrp="1"/>
          </p:cNvGraphicFramePr>
          <p:nvPr>
            <p:extLst>
              <p:ext uri="{D42A27DB-BD31-4B8C-83A1-F6EECF244321}">
                <p14:modId xmlns:p14="http://schemas.microsoft.com/office/powerpoint/2010/main" val="1897744168"/>
              </p:ext>
            </p:extLst>
          </p:nvPr>
        </p:nvGraphicFramePr>
        <p:xfrm>
          <a:off x="9017391" y="1717501"/>
          <a:ext cx="2147736" cy="3160730"/>
        </p:xfrm>
        <a:graphic>
          <a:graphicData uri="http://schemas.openxmlformats.org/drawingml/2006/table">
            <a:tbl>
              <a:tblPr firstRow="1" firstCol="1" bandRow="1">
                <a:tableStyleId>{F5AB1C69-6EDB-4FF4-983F-18BD219EF322}</a:tableStyleId>
              </a:tblPr>
              <a:tblGrid>
                <a:gridCol w="948434">
                  <a:extLst>
                    <a:ext uri="{9D8B030D-6E8A-4147-A177-3AD203B41FA5}">
                      <a16:colId xmlns:a16="http://schemas.microsoft.com/office/drawing/2014/main" val="3717325588"/>
                    </a:ext>
                  </a:extLst>
                </a:gridCol>
                <a:gridCol w="1199302">
                  <a:extLst>
                    <a:ext uri="{9D8B030D-6E8A-4147-A177-3AD203B41FA5}">
                      <a16:colId xmlns:a16="http://schemas.microsoft.com/office/drawing/2014/main" val="3945411699"/>
                    </a:ext>
                  </a:extLst>
                </a:gridCol>
              </a:tblGrid>
              <a:tr h="44960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PD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29513550"/>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0.06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85747168"/>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63123996"/>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0.14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40025336"/>
                  </a:ext>
                </a:extLst>
              </a:tr>
              <a:tr h="338891">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654170242"/>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6209879"/>
                  </a:ext>
                </a:extLst>
              </a:tr>
              <a:tr h="338891">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a:solidFill>
                            <a:srgbClr val="000000"/>
                          </a:solidFill>
                          <a:effectLst/>
                        </a:rPr>
                        <a:t>0.08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80264010"/>
                  </a:ext>
                </a:extLst>
              </a:tr>
              <a:tr h="338891">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911501201"/>
                  </a:ext>
                </a:extLst>
              </a:tr>
            </a:tbl>
          </a:graphicData>
        </a:graphic>
      </p:graphicFrame>
      <p:sp>
        <p:nvSpPr>
          <p:cNvPr id="8" name="Rectangle 7"/>
          <p:cNvSpPr/>
          <p:nvPr/>
        </p:nvSpPr>
        <p:spPr>
          <a:xfrm>
            <a:off x="707814" y="1717500"/>
            <a:ext cx="3842901" cy="35839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323409" y="4868257"/>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3" name="Picture 2">
            <a:extLst>
              <a:ext uri="{FF2B5EF4-FFF2-40B4-BE49-F238E27FC236}">
                <a16:creationId xmlns:a16="http://schemas.microsoft.com/office/drawing/2014/main" id="{490B7091-BE2A-2A08-07DA-A4FC2EF96198}"/>
              </a:ext>
            </a:extLst>
          </p:cNvPr>
          <p:cNvPicPr>
            <a:picLocks noChangeAspect="1"/>
          </p:cNvPicPr>
          <p:nvPr/>
        </p:nvPicPr>
        <p:blipFill>
          <a:blip r:embed="rId3"/>
          <a:stretch>
            <a:fillRect/>
          </a:stretch>
        </p:blipFill>
        <p:spPr>
          <a:xfrm>
            <a:off x="446921" y="5639478"/>
            <a:ext cx="4400809" cy="139451"/>
          </a:xfrm>
          <a:prstGeom prst="rect">
            <a:avLst/>
          </a:prstGeom>
        </p:spPr>
      </p:pic>
      <p:sp>
        <p:nvSpPr>
          <p:cNvPr id="13" name="Rectangle 12">
            <a:extLst>
              <a:ext uri="{FF2B5EF4-FFF2-40B4-BE49-F238E27FC236}">
                <a16:creationId xmlns:a16="http://schemas.microsoft.com/office/drawing/2014/main" id="{4F9CF1AE-C275-D254-8B5C-FB8C2DDB80E7}"/>
              </a:ext>
            </a:extLst>
          </p:cNvPr>
          <p:cNvSpPr/>
          <p:nvPr/>
        </p:nvSpPr>
        <p:spPr>
          <a:xfrm>
            <a:off x="446921" y="563948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itle 10">
            <a:extLst>
              <a:ext uri="{FF2B5EF4-FFF2-40B4-BE49-F238E27FC236}">
                <a16:creationId xmlns:a16="http://schemas.microsoft.com/office/drawing/2014/main" id="{62D5A80E-89AB-5704-74C0-B964F36B39AC}"/>
              </a:ext>
            </a:extLst>
          </p:cNvPr>
          <p:cNvSpPr>
            <a:spLocks noGrp="1"/>
          </p:cNvSpPr>
          <p:nvPr>
            <p:ph type="title"/>
          </p:nvPr>
        </p:nvSpPr>
        <p:spPr/>
        <p:txBody>
          <a:bodyPr>
            <a:normAutofit/>
          </a:bodyPr>
          <a:lstStyle/>
          <a:p>
            <a:r>
              <a:rPr lang="en-US" dirty="0"/>
              <a:t>Capacity for chronic dialysis (PD)</a:t>
            </a:r>
          </a:p>
        </p:txBody>
      </p:sp>
      <p:sp>
        <p:nvSpPr>
          <p:cNvPr id="2" name="Date Placeholder 3">
            <a:extLst>
              <a:ext uri="{FF2B5EF4-FFF2-40B4-BE49-F238E27FC236}">
                <a16:creationId xmlns:a16="http://schemas.microsoft.com/office/drawing/2014/main" id="{2368B24D-F5B7-4F63-546E-2C2EC5F3B2A9}"/>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56BDA422-71FC-5CC3-933F-F35BD42DF72A}"/>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245D9054-00D5-E02A-5C8F-74CA8BFC165E}"/>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300011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E7B766-4D0A-6E6D-B835-9FE58B7C01FF}"/>
              </a:ext>
            </a:extLst>
          </p:cNvPr>
          <p:cNvPicPr>
            <a:picLocks noChangeAspect="1"/>
          </p:cNvPicPr>
          <p:nvPr/>
        </p:nvPicPr>
        <p:blipFill>
          <a:blip r:embed="rId2"/>
          <a:stretch>
            <a:fillRect/>
          </a:stretch>
        </p:blipFill>
        <p:spPr>
          <a:xfrm>
            <a:off x="545902" y="1563063"/>
            <a:ext cx="3846300" cy="3690369"/>
          </a:xfrm>
          <a:prstGeom prst="rect">
            <a:avLst/>
          </a:prstGeom>
        </p:spPr>
      </p:pic>
      <p:sp>
        <p:nvSpPr>
          <p:cNvPr id="5" name="Rectangle 4"/>
          <p:cNvSpPr/>
          <p:nvPr/>
        </p:nvSpPr>
        <p:spPr>
          <a:xfrm>
            <a:off x="929400" y="112069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Kidney transplantation centers </a:t>
            </a:r>
          </a:p>
        </p:txBody>
      </p:sp>
      <p:sp>
        <p:nvSpPr>
          <p:cNvPr id="8" name="Rectangle 7"/>
          <p:cNvSpPr/>
          <p:nvPr/>
        </p:nvSpPr>
        <p:spPr>
          <a:xfrm>
            <a:off x="4734957" y="2788383"/>
            <a:ext cx="4462651"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 5 (</a:t>
            </a:r>
            <a:r>
              <a:rPr lang="en-US" dirty="0">
                <a:solidFill>
                  <a:prstClr val="black"/>
                </a:solidFill>
                <a:latin typeface="+mj-lt"/>
              </a:rPr>
              <a:t>63</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South Asia</a:t>
            </a:r>
            <a:r>
              <a:rPr kumimoji="0" lang="en-US" b="0" i="0" u="none" strike="noStrike" kern="1200" cap="none" spc="0" normalizeH="0" baseline="0" noProof="0" dirty="0">
                <a:ln>
                  <a:noFill/>
                </a:ln>
                <a:solidFill>
                  <a:prstClr val="black"/>
                </a:solidFill>
                <a:effectLst/>
                <a:uLnTx/>
                <a:uFillTx/>
                <a:latin typeface="+mj-lt"/>
              </a:rPr>
              <a:t> average of Kidney transplantation centers is 0.22 pmp</a:t>
            </a:r>
          </a:p>
        </p:txBody>
      </p:sp>
      <p:graphicFrame>
        <p:nvGraphicFramePr>
          <p:cNvPr id="11" name="Table 10"/>
          <p:cNvGraphicFramePr>
            <a:graphicFrameLocks noGrp="1"/>
          </p:cNvGraphicFramePr>
          <p:nvPr>
            <p:extLst>
              <p:ext uri="{D42A27DB-BD31-4B8C-83A1-F6EECF244321}">
                <p14:modId xmlns:p14="http://schemas.microsoft.com/office/powerpoint/2010/main" val="1187529176"/>
              </p:ext>
            </p:extLst>
          </p:nvPr>
        </p:nvGraphicFramePr>
        <p:xfrm>
          <a:off x="9378230" y="2216399"/>
          <a:ext cx="2396670" cy="2427808"/>
        </p:xfrm>
        <a:graphic>
          <a:graphicData uri="http://schemas.openxmlformats.org/drawingml/2006/table">
            <a:tbl>
              <a:tblPr firstRow="1" firstCol="1" bandRow="1">
                <a:tableStyleId>{F5AB1C69-6EDB-4FF4-983F-18BD219EF322}</a:tableStyleId>
              </a:tblPr>
              <a:tblGrid>
                <a:gridCol w="989077">
                  <a:extLst>
                    <a:ext uri="{9D8B030D-6E8A-4147-A177-3AD203B41FA5}">
                      <a16:colId xmlns:a16="http://schemas.microsoft.com/office/drawing/2014/main" val="123442707"/>
                    </a:ext>
                  </a:extLst>
                </a:gridCol>
                <a:gridCol w="816633">
                  <a:extLst>
                    <a:ext uri="{9D8B030D-6E8A-4147-A177-3AD203B41FA5}">
                      <a16:colId xmlns:a16="http://schemas.microsoft.com/office/drawing/2014/main" val="86484224"/>
                    </a:ext>
                  </a:extLst>
                </a:gridCol>
                <a:gridCol w="590960">
                  <a:extLst>
                    <a:ext uri="{9D8B030D-6E8A-4147-A177-3AD203B41FA5}">
                      <a16:colId xmlns:a16="http://schemas.microsoft.com/office/drawing/2014/main" val="1102911257"/>
                    </a:ext>
                  </a:extLst>
                </a:gridCol>
              </a:tblGrid>
              <a:tr h="470489">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49252">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999943889"/>
                  </a:ext>
                </a:extLst>
              </a:tr>
              <a:tr h="212555">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0.03</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569913643"/>
                  </a:ext>
                </a:extLst>
              </a:tr>
              <a:tr h="249252">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24488678"/>
                  </a:ext>
                </a:extLst>
              </a:tr>
              <a:tr h="249252">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0.11</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892107583"/>
                  </a:ext>
                </a:extLst>
              </a:tr>
              <a:tr h="249252">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537317717"/>
                  </a:ext>
                </a:extLst>
              </a:tr>
              <a:tr h="249252">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a:solidFill>
                            <a:srgbClr val="000000"/>
                          </a:solidFill>
                          <a:effectLst/>
                        </a:rPr>
                        <a:t>0.26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06314144"/>
                  </a:ext>
                </a:extLst>
              </a:tr>
              <a:tr h="249252">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a:solidFill>
                            <a:srgbClr val="000000"/>
                          </a:solidFill>
                          <a:effectLst/>
                        </a:rPr>
                        <a:t>0.08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00349039"/>
                  </a:ext>
                </a:extLst>
              </a:tr>
              <a:tr h="249252">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0.60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31354286"/>
                  </a:ext>
                </a:extLst>
              </a:tr>
            </a:tbl>
          </a:graphicData>
        </a:graphic>
      </p:graphicFrame>
      <p:sp>
        <p:nvSpPr>
          <p:cNvPr id="10" name="Rectangle 9"/>
          <p:cNvSpPr/>
          <p:nvPr/>
        </p:nvSpPr>
        <p:spPr>
          <a:xfrm>
            <a:off x="541033" y="1556659"/>
            <a:ext cx="3851169" cy="369677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378230" y="4641601"/>
            <a:ext cx="2045870" cy="369332"/>
          </a:xfrm>
          <a:prstGeom prst="rect">
            <a:avLst/>
          </a:prstGeom>
          <a:noFill/>
        </p:spPr>
        <p:txBody>
          <a:bodyPr wrap="square" rtlCol="0">
            <a:spAutoFit/>
          </a:bodyPr>
          <a:lstStyle/>
          <a:p>
            <a:r>
              <a:rPr lang="en-US" sz="900" dirty="0">
                <a:latin typeface="+mj-lt"/>
              </a:rPr>
              <a:t>X : Yes</a:t>
            </a:r>
          </a:p>
          <a:p>
            <a:r>
              <a:rPr lang="en-US" sz="900" dirty="0">
                <a:latin typeface="+mj-lt"/>
              </a:rPr>
              <a:t>‘ – ’ : data not reported/unavailable</a:t>
            </a:r>
          </a:p>
        </p:txBody>
      </p:sp>
      <p:pic>
        <p:nvPicPr>
          <p:cNvPr id="3" name="Picture 2">
            <a:extLst>
              <a:ext uri="{FF2B5EF4-FFF2-40B4-BE49-F238E27FC236}">
                <a16:creationId xmlns:a16="http://schemas.microsoft.com/office/drawing/2014/main" id="{D6BE46E2-185C-CF29-F21B-08CED6DC03CD}"/>
              </a:ext>
            </a:extLst>
          </p:cNvPr>
          <p:cNvPicPr>
            <a:picLocks noChangeAspect="1"/>
          </p:cNvPicPr>
          <p:nvPr/>
        </p:nvPicPr>
        <p:blipFill>
          <a:blip r:embed="rId3"/>
          <a:stretch>
            <a:fillRect/>
          </a:stretch>
        </p:blipFill>
        <p:spPr>
          <a:xfrm>
            <a:off x="230426" y="5609591"/>
            <a:ext cx="4467721" cy="147644"/>
          </a:xfrm>
          <a:prstGeom prst="rect">
            <a:avLst/>
          </a:prstGeom>
        </p:spPr>
      </p:pic>
      <p:sp>
        <p:nvSpPr>
          <p:cNvPr id="6" name="Rectangle 5">
            <a:extLst>
              <a:ext uri="{FF2B5EF4-FFF2-40B4-BE49-F238E27FC236}">
                <a16:creationId xmlns:a16="http://schemas.microsoft.com/office/drawing/2014/main" id="{6A43E537-C655-7AEB-1AF6-68828FF06B4C}"/>
              </a:ext>
            </a:extLst>
          </p:cNvPr>
          <p:cNvSpPr/>
          <p:nvPr/>
        </p:nvSpPr>
        <p:spPr>
          <a:xfrm>
            <a:off x="211997" y="5599317"/>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CE28FEC3-5952-F380-035B-700D50D708CE}"/>
              </a:ext>
            </a:extLst>
          </p:cNvPr>
          <p:cNvSpPr>
            <a:spLocks noGrp="1"/>
          </p:cNvSpPr>
          <p:nvPr>
            <p:ph type="title"/>
          </p:nvPr>
        </p:nvSpPr>
        <p:spPr/>
        <p:txBody>
          <a:bodyPr>
            <a:normAutofit/>
          </a:bodyPr>
          <a:lstStyle/>
          <a:p>
            <a:r>
              <a:rPr lang="en-US" dirty="0"/>
              <a:t>Capacity for Kidney Transplantation</a:t>
            </a:r>
          </a:p>
        </p:txBody>
      </p:sp>
      <p:sp>
        <p:nvSpPr>
          <p:cNvPr id="2" name="Date Placeholder 3">
            <a:extLst>
              <a:ext uri="{FF2B5EF4-FFF2-40B4-BE49-F238E27FC236}">
                <a16:creationId xmlns:a16="http://schemas.microsoft.com/office/drawing/2014/main" id="{21374384-D511-DAC8-E4BC-045C0238CE7C}"/>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E3A3C1C7-6BB9-D7DF-387F-DB20BDD88D5A}"/>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B33D0E3B-265E-FB64-34E9-4EB4D3FAF2DB}"/>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131321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A03CD06-4F10-0407-8532-F519D23466B3}"/>
              </a:ext>
            </a:extLst>
          </p:cNvPr>
          <p:cNvPicPr>
            <a:picLocks noChangeAspect="1"/>
          </p:cNvPicPr>
          <p:nvPr/>
        </p:nvPicPr>
        <p:blipFill>
          <a:blip r:embed="rId2"/>
          <a:stretch>
            <a:fillRect/>
          </a:stretch>
        </p:blipFill>
        <p:spPr>
          <a:xfrm>
            <a:off x="4458420" y="2125582"/>
            <a:ext cx="4103135" cy="2523473"/>
          </a:xfrm>
          <a:prstGeom prst="rect">
            <a:avLst/>
          </a:prstGeom>
        </p:spPr>
      </p:pic>
      <p:pic>
        <p:nvPicPr>
          <p:cNvPr id="3" name="Picture 2">
            <a:extLst>
              <a:ext uri="{FF2B5EF4-FFF2-40B4-BE49-F238E27FC236}">
                <a16:creationId xmlns:a16="http://schemas.microsoft.com/office/drawing/2014/main" id="{1A514B77-A540-80EE-3247-2A38C7569081}"/>
              </a:ext>
            </a:extLst>
          </p:cNvPr>
          <p:cNvPicPr>
            <a:picLocks noChangeAspect="1"/>
          </p:cNvPicPr>
          <p:nvPr/>
        </p:nvPicPr>
        <p:blipFill>
          <a:blip r:embed="rId3"/>
          <a:stretch>
            <a:fillRect/>
          </a:stretch>
        </p:blipFill>
        <p:spPr>
          <a:xfrm>
            <a:off x="209306" y="2147340"/>
            <a:ext cx="4097999" cy="2517494"/>
          </a:xfrm>
          <a:prstGeom prst="rect">
            <a:avLst/>
          </a:prstGeom>
        </p:spPr>
      </p:pic>
      <p:sp>
        <p:nvSpPr>
          <p:cNvPr id="5" name="Rectangle 4"/>
          <p:cNvSpPr/>
          <p:nvPr/>
        </p:nvSpPr>
        <p:spPr>
          <a:xfrm>
            <a:off x="712830" y="170005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donor type</a:t>
            </a:r>
          </a:p>
        </p:txBody>
      </p:sp>
      <p:graphicFrame>
        <p:nvGraphicFramePr>
          <p:cNvPr id="6" name="Table 5"/>
          <p:cNvGraphicFramePr>
            <a:graphicFrameLocks noGrp="1"/>
          </p:cNvGraphicFramePr>
          <p:nvPr>
            <p:extLst>
              <p:ext uri="{D42A27DB-BD31-4B8C-83A1-F6EECF244321}">
                <p14:modId xmlns:p14="http://schemas.microsoft.com/office/powerpoint/2010/main" val="3602712420"/>
              </p:ext>
            </p:extLst>
          </p:nvPr>
        </p:nvGraphicFramePr>
        <p:xfrm>
          <a:off x="8712675" y="2427292"/>
          <a:ext cx="3188989" cy="2104085"/>
        </p:xfrm>
        <a:graphic>
          <a:graphicData uri="http://schemas.openxmlformats.org/drawingml/2006/table">
            <a:tbl>
              <a:tblPr firstRow="1" firstCol="1" bandRow="1">
                <a:tableStyleId>{F5AB1C69-6EDB-4FF4-983F-18BD219EF322}</a:tableStyleId>
              </a:tblPr>
              <a:tblGrid>
                <a:gridCol w="882315">
                  <a:extLst>
                    <a:ext uri="{9D8B030D-6E8A-4147-A177-3AD203B41FA5}">
                      <a16:colId xmlns:a16="http://schemas.microsoft.com/office/drawing/2014/main" val="123442707"/>
                    </a:ext>
                  </a:extLst>
                </a:gridCol>
                <a:gridCol w="495494">
                  <a:extLst>
                    <a:ext uri="{9D8B030D-6E8A-4147-A177-3AD203B41FA5}">
                      <a16:colId xmlns:a16="http://schemas.microsoft.com/office/drawing/2014/main" val="1920821855"/>
                    </a:ext>
                  </a:extLst>
                </a:gridCol>
                <a:gridCol w="571306">
                  <a:extLst>
                    <a:ext uri="{9D8B030D-6E8A-4147-A177-3AD203B41FA5}">
                      <a16:colId xmlns:a16="http://schemas.microsoft.com/office/drawing/2014/main" val="2353906457"/>
                    </a:ext>
                  </a:extLst>
                </a:gridCol>
                <a:gridCol w="393032">
                  <a:extLst>
                    <a:ext uri="{9D8B030D-6E8A-4147-A177-3AD203B41FA5}">
                      <a16:colId xmlns:a16="http://schemas.microsoft.com/office/drawing/2014/main" val="325602866"/>
                    </a:ext>
                  </a:extLst>
                </a:gridCol>
                <a:gridCol w="489284">
                  <a:extLst>
                    <a:ext uri="{9D8B030D-6E8A-4147-A177-3AD203B41FA5}">
                      <a16:colId xmlns:a16="http://schemas.microsoft.com/office/drawing/2014/main" val="2536137758"/>
                    </a:ext>
                  </a:extLst>
                </a:gridCol>
                <a:gridCol w="357558">
                  <a:extLst>
                    <a:ext uri="{9D8B030D-6E8A-4147-A177-3AD203B41FA5}">
                      <a16:colId xmlns:a16="http://schemas.microsoft.com/office/drawing/2014/main" val="542478131"/>
                    </a:ext>
                  </a:extLst>
                </a:gridCol>
              </a:tblGrid>
              <a:tr h="55539">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gridSpan="2">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41019">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National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07787">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9943889"/>
                  </a:ext>
                </a:extLst>
              </a:tr>
              <a:tr h="177195">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9913643"/>
                  </a:ext>
                </a:extLst>
              </a:tr>
              <a:tr h="207787">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24488678"/>
                  </a:ext>
                </a:extLst>
              </a:tr>
              <a:tr h="207787">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92107583"/>
                  </a:ext>
                </a:extLst>
              </a:tr>
              <a:tr h="207787">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57842376"/>
                  </a:ext>
                </a:extLst>
              </a:tr>
              <a:tr h="207787">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06314144"/>
                  </a:ext>
                </a:extLst>
              </a:tr>
              <a:tr h="207787">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00349039"/>
                  </a:ext>
                </a:extLst>
              </a:tr>
              <a:tr h="207787">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1354286"/>
                  </a:ext>
                </a:extLst>
              </a:tr>
            </a:tbl>
          </a:graphicData>
        </a:graphic>
      </p:graphicFrame>
      <p:sp>
        <p:nvSpPr>
          <p:cNvPr id="9" name="Rectangle 8"/>
          <p:cNvSpPr/>
          <p:nvPr/>
        </p:nvSpPr>
        <p:spPr>
          <a:xfrm>
            <a:off x="4975104" y="170005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waitlist</a:t>
            </a:r>
          </a:p>
        </p:txBody>
      </p:sp>
      <p:sp>
        <p:nvSpPr>
          <p:cNvPr id="10" name="Rectangle 9"/>
          <p:cNvSpPr/>
          <p:nvPr/>
        </p:nvSpPr>
        <p:spPr>
          <a:xfrm>
            <a:off x="204169" y="2125584"/>
            <a:ext cx="4103137" cy="253925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458422" y="2125583"/>
            <a:ext cx="4103136" cy="253925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712669" y="4566229"/>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055FB78E-5575-6C8D-05F6-2526A197B2C9}"/>
              </a:ext>
            </a:extLst>
          </p:cNvPr>
          <p:cNvSpPr>
            <a:spLocks noGrp="1"/>
          </p:cNvSpPr>
          <p:nvPr>
            <p:ph type="title"/>
          </p:nvPr>
        </p:nvSpPr>
        <p:spPr/>
        <p:txBody>
          <a:bodyPr>
            <a:normAutofit/>
          </a:bodyPr>
          <a:lstStyle/>
          <a:p>
            <a:r>
              <a:rPr lang="en-US" dirty="0"/>
              <a:t>Capacity for Kidney Transplantation (cont’d)</a:t>
            </a:r>
          </a:p>
        </p:txBody>
      </p:sp>
      <p:sp>
        <p:nvSpPr>
          <p:cNvPr id="2" name="Date Placeholder 3">
            <a:extLst>
              <a:ext uri="{FF2B5EF4-FFF2-40B4-BE49-F238E27FC236}">
                <a16:creationId xmlns:a16="http://schemas.microsoft.com/office/drawing/2014/main" id="{65ACCBC2-B6C4-8CBA-293E-59B2085F70C4}"/>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D3514F72-3323-27AA-FBBB-ACAFB8239CCE}"/>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078B32B7-A97E-55E3-C333-1E1AB0CFC2AD}"/>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157708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330DED2-8E61-73DB-5DF9-8D2A880F8E96}"/>
              </a:ext>
            </a:extLst>
          </p:cNvPr>
          <p:cNvPicPr>
            <a:picLocks noChangeAspect="1"/>
          </p:cNvPicPr>
          <p:nvPr/>
        </p:nvPicPr>
        <p:blipFill>
          <a:blip r:embed="rId2"/>
          <a:stretch>
            <a:fillRect/>
          </a:stretch>
        </p:blipFill>
        <p:spPr>
          <a:xfrm>
            <a:off x="814375" y="4132470"/>
            <a:ext cx="4044749" cy="2478949"/>
          </a:xfrm>
          <a:prstGeom prst="rect">
            <a:avLst/>
          </a:prstGeom>
        </p:spPr>
      </p:pic>
      <p:pic>
        <p:nvPicPr>
          <p:cNvPr id="14" name="Picture 13">
            <a:extLst>
              <a:ext uri="{FF2B5EF4-FFF2-40B4-BE49-F238E27FC236}">
                <a16:creationId xmlns:a16="http://schemas.microsoft.com/office/drawing/2014/main" id="{A75A94CD-8618-BD5C-EB74-BB33CB50D9FF}"/>
              </a:ext>
            </a:extLst>
          </p:cNvPr>
          <p:cNvPicPr>
            <a:picLocks noChangeAspect="1"/>
          </p:cNvPicPr>
          <p:nvPr/>
        </p:nvPicPr>
        <p:blipFill>
          <a:blip r:embed="rId3"/>
          <a:stretch>
            <a:fillRect/>
          </a:stretch>
        </p:blipFill>
        <p:spPr>
          <a:xfrm>
            <a:off x="819513" y="1237188"/>
            <a:ext cx="4039612" cy="2500964"/>
          </a:xfrm>
          <a:prstGeom prst="rect">
            <a:avLst/>
          </a:prstGeom>
        </p:spPr>
      </p:pic>
      <p:sp>
        <p:nvSpPr>
          <p:cNvPr id="6" name="Rectangle 5"/>
          <p:cNvSpPr/>
          <p:nvPr/>
        </p:nvSpPr>
        <p:spPr>
          <a:xfrm>
            <a:off x="1296018" y="86727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HD frequency</a:t>
            </a:r>
          </a:p>
        </p:txBody>
      </p:sp>
      <p:sp>
        <p:nvSpPr>
          <p:cNvPr id="7" name="Rectangle 6"/>
          <p:cNvSpPr/>
          <p:nvPr/>
        </p:nvSpPr>
        <p:spPr>
          <a:xfrm>
            <a:off x="1278479" y="3754404"/>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PD frequency</a:t>
            </a:r>
          </a:p>
        </p:txBody>
      </p:sp>
      <p:graphicFrame>
        <p:nvGraphicFramePr>
          <p:cNvPr id="8" name="Table 7"/>
          <p:cNvGraphicFramePr>
            <a:graphicFrameLocks noGrp="1"/>
          </p:cNvGraphicFramePr>
          <p:nvPr>
            <p:extLst>
              <p:ext uri="{D42A27DB-BD31-4B8C-83A1-F6EECF244321}">
                <p14:modId xmlns:p14="http://schemas.microsoft.com/office/powerpoint/2010/main" val="773531497"/>
              </p:ext>
            </p:extLst>
          </p:nvPr>
        </p:nvGraphicFramePr>
        <p:xfrm>
          <a:off x="5238502" y="1698604"/>
          <a:ext cx="6355783" cy="3429000"/>
        </p:xfrm>
        <a:graphic>
          <a:graphicData uri="http://schemas.openxmlformats.org/drawingml/2006/table">
            <a:tbl>
              <a:tblPr firstRow="1" firstCol="1" bandRow="1">
                <a:tableStyleId>{F5AB1C69-6EDB-4FF4-983F-18BD219EF322}</a:tableStyleId>
              </a:tblPr>
              <a:tblGrid>
                <a:gridCol w="872563">
                  <a:extLst>
                    <a:ext uri="{9D8B030D-6E8A-4147-A177-3AD203B41FA5}">
                      <a16:colId xmlns:a16="http://schemas.microsoft.com/office/drawing/2014/main" val="255299895"/>
                    </a:ext>
                  </a:extLst>
                </a:gridCol>
                <a:gridCol w="548322">
                  <a:extLst>
                    <a:ext uri="{9D8B030D-6E8A-4147-A177-3AD203B41FA5}">
                      <a16:colId xmlns:a16="http://schemas.microsoft.com/office/drawing/2014/main" val="2297762490"/>
                    </a:ext>
                  </a:extLst>
                </a:gridCol>
                <a:gridCol w="548322">
                  <a:extLst>
                    <a:ext uri="{9D8B030D-6E8A-4147-A177-3AD203B41FA5}">
                      <a16:colId xmlns:a16="http://schemas.microsoft.com/office/drawing/2014/main" val="3388667924"/>
                    </a:ext>
                  </a:extLst>
                </a:gridCol>
                <a:gridCol w="548322">
                  <a:extLst>
                    <a:ext uri="{9D8B030D-6E8A-4147-A177-3AD203B41FA5}">
                      <a16:colId xmlns:a16="http://schemas.microsoft.com/office/drawing/2014/main" val="95952115"/>
                    </a:ext>
                  </a:extLst>
                </a:gridCol>
                <a:gridCol w="548322">
                  <a:extLst>
                    <a:ext uri="{9D8B030D-6E8A-4147-A177-3AD203B41FA5}">
                      <a16:colId xmlns:a16="http://schemas.microsoft.com/office/drawing/2014/main" val="1414282157"/>
                    </a:ext>
                  </a:extLst>
                </a:gridCol>
                <a:gridCol w="548322">
                  <a:extLst>
                    <a:ext uri="{9D8B030D-6E8A-4147-A177-3AD203B41FA5}">
                      <a16:colId xmlns:a16="http://schemas.microsoft.com/office/drawing/2014/main" val="3804818151"/>
                    </a:ext>
                  </a:extLst>
                </a:gridCol>
                <a:gridCol w="548322">
                  <a:extLst>
                    <a:ext uri="{9D8B030D-6E8A-4147-A177-3AD203B41FA5}">
                      <a16:colId xmlns:a16="http://schemas.microsoft.com/office/drawing/2014/main" val="3582520936"/>
                    </a:ext>
                  </a:extLst>
                </a:gridCol>
                <a:gridCol w="548322">
                  <a:extLst>
                    <a:ext uri="{9D8B030D-6E8A-4147-A177-3AD203B41FA5}">
                      <a16:colId xmlns:a16="http://schemas.microsoft.com/office/drawing/2014/main" val="435646746"/>
                    </a:ext>
                  </a:extLst>
                </a:gridCol>
                <a:gridCol w="548322">
                  <a:extLst>
                    <a:ext uri="{9D8B030D-6E8A-4147-A177-3AD203B41FA5}">
                      <a16:colId xmlns:a16="http://schemas.microsoft.com/office/drawing/2014/main" val="170825726"/>
                    </a:ext>
                  </a:extLst>
                </a:gridCol>
                <a:gridCol w="548322">
                  <a:extLst>
                    <a:ext uri="{9D8B030D-6E8A-4147-A177-3AD203B41FA5}">
                      <a16:colId xmlns:a16="http://schemas.microsoft.com/office/drawing/2014/main" val="960862056"/>
                    </a:ext>
                  </a:extLst>
                </a:gridCol>
                <a:gridCol w="548322">
                  <a:extLst>
                    <a:ext uri="{9D8B030D-6E8A-4147-A177-3AD203B41FA5}">
                      <a16:colId xmlns:a16="http://schemas.microsoft.com/office/drawing/2014/main" val="3994966008"/>
                    </a:ext>
                  </a:extLst>
                </a:gridCol>
              </a:tblGrid>
              <a:tr h="0">
                <a:tc rowSpan="2">
                  <a:txBody>
                    <a:bodyPr/>
                    <a:lstStyle/>
                    <a:p>
                      <a:pPr marL="0" marR="0" algn="ctr">
                        <a:spcBef>
                          <a:spcPts val="0"/>
                        </a:spcBef>
                        <a:spcAft>
                          <a:spcPts val="0"/>
                        </a:spcAft>
                      </a:pP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latin typeface="+mj-lt"/>
                        </a:rPr>
                        <a:t>HD frequency</a:t>
                      </a:r>
                    </a:p>
                    <a:p>
                      <a:pPr marL="0" marR="0" algn="ctr">
                        <a:spcBef>
                          <a:spcPts val="0"/>
                        </a:spcBef>
                        <a:spcAft>
                          <a:spcPts val="0"/>
                        </a:spcAft>
                      </a:pPr>
                      <a:r>
                        <a:rPr lang="en-US" sz="900" dirty="0">
                          <a:solidFill>
                            <a:schemeClr val="tx1">
                              <a:lumMod val="75000"/>
                              <a:lumOff val="25000"/>
                            </a:schemeClr>
                          </a:solidFill>
                          <a:effectLst/>
                          <a:latin typeface="+mj-lt"/>
                        </a:rPr>
                        <a:t>a center-based service that involves treatment </a:t>
                      </a:r>
                    </a:p>
                    <a:p>
                      <a:pPr marL="0" marR="0" algn="ctr">
                        <a:spcBef>
                          <a:spcPts val="0"/>
                        </a:spcBef>
                        <a:spcAft>
                          <a:spcPts val="0"/>
                        </a:spcAft>
                      </a:pPr>
                      <a:r>
                        <a:rPr lang="en-US" sz="900" dirty="0">
                          <a:solidFill>
                            <a:schemeClr val="tx1">
                              <a:lumMod val="75000"/>
                              <a:lumOff val="25000"/>
                            </a:schemeClr>
                          </a:solidFill>
                          <a:effectLst/>
                          <a:latin typeface="+mj-lt"/>
                        </a:rPr>
                        <a:t>3x week/3-4x hours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900" b="1" kern="1200" dirty="0">
                          <a:solidFill>
                            <a:schemeClr val="tx1">
                              <a:lumMod val="75000"/>
                              <a:lumOff val="25000"/>
                            </a:schemeClr>
                          </a:solidFill>
                          <a:effectLst/>
                          <a:latin typeface="+mj-lt"/>
                        </a:rPr>
                        <a:t> PD frequency</a:t>
                      </a:r>
                    </a:p>
                    <a:p>
                      <a:pPr marL="0" marR="0" algn="ctr">
                        <a:spcBef>
                          <a:spcPts val="0"/>
                        </a:spcBef>
                        <a:spcAft>
                          <a:spcPts val="0"/>
                        </a:spcAft>
                      </a:pPr>
                      <a:r>
                        <a:rPr lang="en-US" sz="900" b="1" kern="1200" dirty="0">
                          <a:solidFill>
                            <a:schemeClr val="tx1">
                              <a:lumMod val="75000"/>
                              <a:lumOff val="25000"/>
                            </a:schemeClr>
                          </a:solidFill>
                          <a:effectLst/>
                          <a:latin typeface="+mj-lt"/>
                        </a:rPr>
                        <a:t>ability to do adequate exchanges</a:t>
                      </a:r>
                    </a:p>
                    <a:p>
                      <a:pPr marL="0" marR="0" algn="ctr">
                        <a:spcBef>
                          <a:spcPts val="0"/>
                        </a:spcBef>
                        <a:spcAft>
                          <a:spcPts val="0"/>
                        </a:spcAft>
                      </a:pPr>
                      <a:r>
                        <a:rPr lang="en-US" sz="900" b="1" kern="1200" dirty="0">
                          <a:solidFill>
                            <a:schemeClr val="tx1">
                              <a:lumMod val="75000"/>
                              <a:lumOff val="25000"/>
                            </a:schemeClr>
                          </a:solidFill>
                          <a:effectLst/>
                          <a:latin typeface="+mj-lt"/>
                        </a:rPr>
                        <a:t>3-4x day</a:t>
                      </a:r>
                    </a:p>
                    <a:p>
                      <a:pPr marL="0" marR="0" algn="ctr">
                        <a:spcBef>
                          <a:spcPts val="0"/>
                        </a:spcBef>
                        <a:spcAft>
                          <a:spcPts val="0"/>
                        </a:spcAft>
                      </a:pPr>
                      <a:r>
                        <a:rPr lang="en-US" sz="900" b="1" kern="1200" dirty="0">
                          <a:solidFill>
                            <a:schemeClr val="tx1">
                              <a:lumMod val="75000"/>
                              <a:lumOff val="25000"/>
                            </a:schemeClr>
                          </a:solidFill>
                          <a:effectLst/>
                          <a:latin typeface="+mj-lt"/>
                        </a:rPr>
                        <a:t>(or equivalent cycles on automated PD)</a:t>
                      </a:r>
                      <a:endParaRPr lang="en-US" sz="900" b="1" kern="1200" dirty="0">
                        <a:solidFill>
                          <a:schemeClr val="tx1">
                            <a:lumMod val="75000"/>
                            <a:lumOff val="25000"/>
                          </a:schemeClr>
                        </a:solidFill>
                        <a:effectLst/>
                        <a:latin typeface="+mj-lt"/>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301325">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Generally available</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Generally not available</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latin typeface="+mj-lt"/>
                        </a:rPr>
                        <a:t>Never</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Unknown</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dirty="0">
                          <a:solidFill>
                            <a:schemeClr val="tx1">
                              <a:lumMod val="75000"/>
                              <a:lumOff val="25000"/>
                            </a:schemeClr>
                          </a:solidFill>
                          <a:effectLst/>
                          <a:latin typeface="+mj-lt"/>
                        </a:rPr>
                        <a:t>N/A (dialysis not provided)</a:t>
                      </a: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44097428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559501689"/>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5291128"/>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8031413"/>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15814559"/>
                  </a:ext>
                </a:extLst>
              </a:tr>
              <a:tr h="274320">
                <a:tc>
                  <a:txBody>
                    <a:bodyPr/>
                    <a:lstStyle/>
                    <a:p>
                      <a:pPr marL="0" marR="0">
                        <a:spcBef>
                          <a:spcPts val="0"/>
                        </a:spcBef>
                        <a:spcAft>
                          <a:spcPts val="0"/>
                        </a:spcAft>
                      </a:pPr>
                      <a:r>
                        <a:rPr lang="en-US" sz="900" dirty="0">
                          <a:solidFill>
                            <a:schemeClr val="tx1">
                              <a:lumMod val="75000"/>
                              <a:lumOff val="25000"/>
                            </a:schemeClr>
                          </a:solidFill>
                          <a:effectLst/>
                          <a:latin typeface="+mj-l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258367264"/>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142213167"/>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90216862"/>
                  </a:ext>
                </a:extLst>
              </a:tr>
              <a:tr h="274320">
                <a:tc>
                  <a:txBody>
                    <a:bodyPr/>
                    <a:lstStyle/>
                    <a:p>
                      <a:pPr marL="0" marR="0">
                        <a:spcBef>
                          <a:spcPts val="0"/>
                        </a:spcBef>
                        <a:spcAft>
                          <a:spcPts val="0"/>
                        </a:spcAft>
                      </a:pPr>
                      <a:r>
                        <a:rPr lang="en-ZA" sz="900" dirty="0">
                          <a:solidFill>
                            <a:schemeClr val="tx1">
                              <a:lumMod val="75000"/>
                              <a:lumOff val="25000"/>
                            </a:schemeClr>
                          </a:solidFill>
                          <a:effectLst/>
                          <a:latin typeface="+mj-l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kern="1200" dirty="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230345094"/>
                  </a:ext>
                </a:extLst>
              </a:tr>
            </a:tbl>
          </a:graphicData>
        </a:graphic>
      </p:graphicFrame>
      <p:sp>
        <p:nvSpPr>
          <p:cNvPr id="11" name="Rectangle 10"/>
          <p:cNvSpPr/>
          <p:nvPr/>
        </p:nvSpPr>
        <p:spPr>
          <a:xfrm>
            <a:off x="802683" y="4092053"/>
            <a:ext cx="4056442" cy="25172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13417" y="1237188"/>
            <a:ext cx="2546132" cy="10307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02682" y="1220881"/>
            <a:ext cx="4056443" cy="251727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39102" y="4147881"/>
            <a:ext cx="2234834" cy="10397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238502" y="5179981"/>
            <a:ext cx="687299" cy="230832"/>
          </a:xfrm>
          <a:prstGeom prst="rect">
            <a:avLst/>
          </a:prstGeom>
          <a:noFill/>
        </p:spPr>
        <p:txBody>
          <a:bodyPr wrap="square" rtlCol="0">
            <a:spAutoFit/>
          </a:bodyPr>
          <a:lstStyle/>
          <a:p>
            <a:r>
              <a:rPr lang="en-US" sz="900" dirty="0">
                <a:latin typeface="+mj-lt"/>
              </a:rPr>
              <a:t>X : Yes</a:t>
            </a:r>
          </a:p>
        </p:txBody>
      </p:sp>
      <p:sp>
        <p:nvSpPr>
          <p:cNvPr id="15" name="Title 14">
            <a:extLst>
              <a:ext uri="{FF2B5EF4-FFF2-40B4-BE49-F238E27FC236}">
                <a16:creationId xmlns:a16="http://schemas.microsoft.com/office/drawing/2014/main" id="{FEE56261-8A91-6A61-79A2-1CC3DA5BC0E0}"/>
              </a:ext>
            </a:extLst>
          </p:cNvPr>
          <p:cNvSpPr>
            <a:spLocks noGrp="1"/>
          </p:cNvSpPr>
          <p:nvPr>
            <p:ph type="title"/>
          </p:nvPr>
        </p:nvSpPr>
        <p:spPr/>
        <p:txBody>
          <a:bodyPr>
            <a:normAutofit/>
          </a:bodyPr>
          <a:lstStyle/>
          <a:p>
            <a:r>
              <a:rPr lang="en-US" dirty="0"/>
              <a:t>Availability of services within dialysis care </a:t>
            </a:r>
          </a:p>
        </p:txBody>
      </p:sp>
      <p:sp>
        <p:nvSpPr>
          <p:cNvPr id="2" name="Date Placeholder 3">
            <a:extLst>
              <a:ext uri="{FF2B5EF4-FFF2-40B4-BE49-F238E27FC236}">
                <a16:creationId xmlns:a16="http://schemas.microsoft.com/office/drawing/2014/main" id="{D4439CBF-4962-59AA-4CE0-F310E706D6A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98AD79C-6ED8-0005-CBAF-86BF4C2541D6}"/>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A088CA8B-5E20-C41C-2BB4-110A1DCC79CF}"/>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129997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CA6703-1610-5004-4BD1-13AC3009AE54}"/>
              </a:ext>
            </a:extLst>
          </p:cNvPr>
          <p:cNvPicPr>
            <a:picLocks noChangeAspect="1"/>
          </p:cNvPicPr>
          <p:nvPr/>
        </p:nvPicPr>
        <p:blipFill>
          <a:blip r:embed="rId2"/>
          <a:stretch>
            <a:fillRect/>
          </a:stretch>
        </p:blipFill>
        <p:spPr>
          <a:xfrm>
            <a:off x="765679" y="1474651"/>
            <a:ext cx="6094553" cy="392410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76925380"/>
              </p:ext>
            </p:extLst>
          </p:nvPr>
        </p:nvGraphicFramePr>
        <p:xfrm>
          <a:off x="7160671" y="2370221"/>
          <a:ext cx="4359317" cy="2346368"/>
        </p:xfrm>
        <a:graphic>
          <a:graphicData uri="http://schemas.openxmlformats.org/drawingml/2006/table">
            <a:tbl>
              <a:tblPr firstRow="1" firstCol="1" bandRow="1">
                <a:tableStyleId>{F5AB1C69-6EDB-4FF4-983F-18BD219EF322}</a:tableStyleId>
              </a:tblPr>
              <a:tblGrid>
                <a:gridCol w="830557">
                  <a:extLst>
                    <a:ext uri="{9D8B030D-6E8A-4147-A177-3AD203B41FA5}">
                      <a16:colId xmlns:a16="http://schemas.microsoft.com/office/drawing/2014/main" val="255299895"/>
                    </a:ext>
                  </a:extLst>
                </a:gridCol>
                <a:gridCol w="705752">
                  <a:extLst>
                    <a:ext uri="{9D8B030D-6E8A-4147-A177-3AD203B41FA5}">
                      <a16:colId xmlns:a16="http://schemas.microsoft.com/office/drawing/2014/main" val="2691583155"/>
                    </a:ext>
                  </a:extLst>
                </a:gridCol>
                <a:gridCol w="705752">
                  <a:extLst>
                    <a:ext uri="{9D8B030D-6E8A-4147-A177-3AD203B41FA5}">
                      <a16:colId xmlns:a16="http://schemas.microsoft.com/office/drawing/2014/main" val="4189894559"/>
                    </a:ext>
                  </a:extLst>
                </a:gridCol>
                <a:gridCol w="705752">
                  <a:extLst>
                    <a:ext uri="{9D8B030D-6E8A-4147-A177-3AD203B41FA5}">
                      <a16:colId xmlns:a16="http://schemas.microsoft.com/office/drawing/2014/main" val="3727574075"/>
                    </a:ext>
                  </a:extLst>
                </a:gridCol>
                <a:gridCol w="705752">
                  <a:extLst>
                    <a:ext uri="{9D8B030D-6E8A-4147-A177-3AD203B41FA5}">
                      <a16:colId xmlns:a16="http://schemas.microsoft.com/office/drawing/2014/main" val="3756534958"/>
                    </a:ext>
                  </a:extLst>
                </a:gridCol>
                <a:gridCol w="705752">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latin typeface="+mj-lt"/>
                        </a:rPr>
                        <a:t>Availability of Home hemodialysis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30609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440974288"/>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559501689"/>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5291128"/>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8031413"/>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15814559"/>
                  </a:ext>
                </a:extLst>
              </a:tr>
              <a:tr h="22471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9449833"/>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142213167"/>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690216862"/>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230345094"/>
                  </a:ext>
                </a:extLst>
              </a:tr>
            </a:tbl>
          </a:graphicData>
        </a:graphic>
      </p:graphicFrame>
      <p:sp>
        <p:nvSpPr>
          <p:cNvPr id="6" name="Oval 5"/>
          <p:cNvSpPr/>
          <p:nvPr/>
        </p:nvSpPr>
        <p:spPr>
          <a:xfrm>
            <a:off x="2782973" y="1526523"/>
            <a:ext cx="3201724" cy="15641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760542" y="1469833"/>
            <a:ext cx="6099690" cy="39289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108095" y="4758191"/>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CC271E71-5058-DFE7-08E8-65C6AA7A2E41}"/>
              </a:ext>
            </a:extLst>
          </p:cNvPr>
          <p:cNvSpPr>
            <a:spLocks noGrp="1"/>
          </p:cNvSpPr>
          <p:nvPr>
            <p:ph type="title"/>
          </p:nvPr>
        </p:nvSpPr>
        <p:spPr/>
        <p:txBody>
          <a:bodyPr>
            <a:normAutofit/>
          </a:bodyPr>
          <a:lstStyle/>
          <a:p>
            <a:r>
              <a:rPr lang="en-US" dirty="0"/>
              <a:t>Availability of Home hemodialysis</a:t>
            </a:r>
          </a:p>
        </p:txBody>
      </p:sp>
      <p:sp>
        <p:nvSpPr>
          <p:cNvPr id="2" name="Date Placeholder 3">
            <a:extLst>
              <a:ext uri="{FF2B5EF4-FFF2-40B4-BE49-F238E27FC236}">
                <a16:creationId xmlns:a16="http://schemas.microsoft.com/office/drawing/2014/main" id="{A0258F18-D5AD-49C8-29CC-63233F2A6427}"/>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CC258DB5-B446-E19C-64B0-02076B3FAEF0}"/>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6C8FDDAA-1724-30CA-2496-44AF8EED0CC9}"/>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216774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dirty="0"/>
              <a:t>Aim</a:t>
            </a:r>
          </a:p>
          <a:p>
            <a:pPr>
              <a:lnSpc>
                <a:spcPct val="110000"/>
              </a:lnSpc>
              <a:spcBef>
                <a:spcPts val="3600"/>
              </a:spcBef>
            </a:pPr>
            <a:r>
              <a:rPr lang="en-AU" sz="2400" dirty="0"/>
              <a:t>Methods</a:t>
            </a:r>
          </a:p>
          <a:p>
            <a:pPr>
              <a:lnSpc>
                <a:spcPct val="110000"/>
              </a:lnSpc>
              <a:spcBef>
                <a:spcPts val="3600"/>
              </a:spcBef>
            </a:pPr>
            <a:r>
              <a:rPr lang="en-AU" sz="2400" dirty="0"/>
              <a:t>Key Results</a:t>
            </a:r>
          </a:p>
          <a:p>
            <a:pPr marL="0" indent="0">
              <a:lnSpc>
                <a:spcPct val="110000"/>
              </a:lnSpc>
              <a:spcBef>
                <a:spcPts val="3600"/>
              </a:spcBef>
              <a:buNone/>
            </a:pPr>
            <a:endParaRPr lang="en-AU" sz="2400" dirty="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dirty="0"/>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987E8C-19A0-1E85-B133-E6E51D684798}"/>
              </a:ext>
            </a:extLst>
          </p:cNvPr>
          <p:cNvPicPr>
            <a:picLocks noChangeAspect="1"/>
          </p:cNvPicPr>
          <p:nvPr/>
        </p:nvPicPr>
        <p:blipFill>
          <a:blip r:embed="rId2"/>
          <a:stretch>
            <a:fillRect/>
          </a:stretch>
        </p:blipFill>
        <p:spPr>
          <a:xfrm>
            <a:off x="553917" y="1436448"/>
            <a:ext cx="6340041" cy="399024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668001588"/>
              </p:ext>
            </p:extLst>
          </p:nvPr>
        </p:nvGraphicFramePr>
        <p:xfrm>
          <a:off x="7227868" y="2118886"/>
          <a:ext cx="4574923" cy="2343054"/>
        </p:xfrm>
        <a:graphic>
          <a:graphicData uri="http://schemas.openxmlformats.org/drawingml/2006/table">
            <a:tbl>
              <a:tblPr firstRow="1" firstCol="1" bandRow="1">
                <a:tableStyleId>{F5AB1C69-6EDB-4FF4-983F-18BD219EF322}</a:tableStyleId>
              </a:tblPr>
              <a:tblGrid>
                <a:gridCol w="979451">
                  <a:extLst>
                    <a:ext uri="{9D8B030D-6E8A-4147-A177-3AD203B41FA5}">
                      <a16:colId xmlns:a16="http://schemas.microsoft.com/office/drawing/2014/main" val="3581765221"/>
                    </a:ext>
                  </a:extLst>
                </a:gridCol>
                <a:gridCol w="898868">
                  <a:extLst>
                    <a:ext uri="{9D8B030D-6E8A-4147-A177-3AD203B41FA5}">
                      <a16:colId xmlns:a16="http://schemas.microsoft.com/office/drawing/2014/main" val="19144895"/>
                    </a:ext>
                  </a:extLst>
                </a:gridCol>
                <a:gridCol w="898868">
                  <a:extLst>
                    <a:ext uri="{9D8B030D-6E8A-4147-A177-3AD203B41FA5}">
                      <a16:colId xmlns:a16="http://schemas.microsoft.com/office/drawing/2014/main" val="2039520344"/>
                    </a:ext>
                  </a:extLst>
                </a:gridCol>
                <a:gridCol w="898868">
                  <a:extLst>
                    <a:ext uri="{9D8B030D-6E8A-4147-A177-3AD203B41FA5}">
                      <a16:colId xmlns:a16="http://schemas.microsoft.com/office/drawing/2014/main" val="1913040182"/>
                    </a:ext>
                  </a:extLst>
                </a:gridCol>
                <a:gridCol w="898868">
                  <a:extLst>
                    <a:ext uri="{9D8B030D-6E8A-4147-A177-3AD203B41FA5}">
                      <a16:colId xmlns:a16="http://schemas.microsoft.com/office/drawing/2014/main" val="708671191"/>
                    </a:ext>
                  </a:extLst>
                </a:gridCol>
              </a:tblGrid>
              <a:tr h="138278">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latin typeface="+mj-lt"/>
                        </a:rPr>
                        <a:t>Established conservative care that is chosen or medically advised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9328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Generally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Generally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Unknown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N/A (conservative</a:t>
                      </a:r>
                      <a:r>
                        <a:rPr lang="en-ZA" sz="800" baseline="0" dirty="0">
                          <a:solidFill>
                            <a:schemeClr val="tx1">
                              <a:lumMod val="75000"/>
                              <a:lumOff val="25000"/>
                            </a:schemeClr>
                          </a:solidFill>
                          <a:effectLst/>
                          <a:latin typeface="+mj-lt"/>
                        </a:rPr>
                        <a:t> care</a:t>
                      </a:r>
                      <a:r>
                        <a:rPr lang="en-ZA" sz="800" dirty="0">
                          <a:solidFill>
                            <a:schemeClr val="tx1">
                              <a:lumMod val="75000"/>
                              <a:lumOff val="25000"/>
                            </a:schemeClr>
                          </a:solidFill>
                          <a:effectLst/>
                          <a:latin typeface="+mj-lt"/>
                        </a:rPr>
                        <a:t>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21393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479086703"/>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965952927"/>
                  </a:ext>
                </a:extLst>
              </a:tr>
              <a:tr h="21393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10" name="Rectangle 9"/>
          <p:cNvSpPr/>
          <p:nvPr/>
        </p:nvSpPr>
        <p:spPr>
          <a:xfrm>
            <a:off x="548781" y="1431311"/>
            <a:ext cx="6345178" cy="39953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573676" y="1546261"/>
            <a:ext cx="3277457" cy="15257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190202" y="4461938"/>
            <a:ext cx="687299" cy="246221"/>
          </a:xfrm>
          <a:prstGeom prst="rect">
            <a:avLst/>
          </a:prstGeom>
          <a:noFill/>
        </p:spPr>
        <p:txBody>
          <a:bodyPr wrap="square" rtlCol="0">
            <a:spAutoFit/>
          </a:bodyPr>
          <a:lstStyle/>
          <a:p>
            <a:r>
              <a:rPr lang="en-US" sz="1000" dirty="0">
                <a:latin typeface="+mj-lt"/>
              </a:rPr>
              <a:t>X : Yes</a:t>
            </a:r>
          </a:p>
        </p:txBody>
      </p:sp>
      <p:sp>
        <p:nvSpPr>
          <p:cNvPr id="6" name="Title 5">
            <a:extLst>
              <a:ext uri="{FF2B5EF4-FFF2-40B4-BE49-F238E27FC236}">
                <a16:creationId xmlns:a16="http://schemas.microsoft.com/office/drawing/2014/main" id="{62C33488-1B23-48BB-086F-868E82D4890B}"/>
              </a:ext>
            </a:extLst>
          </p:cNvPr>
          <p:cNvSpPr>
            <a:spLocks noGrp="1"/>
          </p:cNvSpPr>
          <p:nvPr>
            <p:ph type="title"/>
          </p:nvPr>
        </p:nvSpPr>
        <p:spPr>
          <a:xfrm>
            <a:off x="771524" y="357725"/>
            <a:ext cx="9329079" cy="650875"/>
          </a:xfrm>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C2A3C018-878E-F206-08B5-59D5AD43A5E4}"/>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D71216F-7946-5E3B-1B7F-90027CDFDDA9}"/>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1E8A4A72-84C1-FC05-C709-448576BB27BB}"/>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3097758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6DF8D8E-8577-0D0E-AD95-AE1B82E0FF17}"/>
              </a:ext>
            </a:extLst>
          </p:cNvPr>
          <p:cNvPicPr>
            <a:picLocks noChangeAspect="1"/>
          </p:cNvPicPr>
          <p:nvPr/>
        </p:nvPicPr>
        <p:blipFill>
          <a:blip r:embed="rId2"/>
          <a:stretch>
            <a:fillRect/>
          </a:stretch>
        </p:blipFill>
        <p:spPr>
          <a:xfrm>
            <a:off x="531449" y="4011427"/>
            <a:ext cx="4270538" cy="2585818"/>
          </a:xfrm>
          <a:prstGeom prst="rect">
            <a:avLst/>
          </a:prstGeom>
        </p:spPr>
      </p:pic>
      <p:pic>
        <p:nvPicPr>
          <p:cNvPr id="16" name="Picture 15">
            <a:extLst>
              <a:ext uri="{FF2B5EF4-FFF2-40B4-BE49-F238E27FC236}">
                <a16:creationId xmlns:a16="http://schemas.microsoft.com/office/drawing/2014/main" id="{35A4E1BB-FB39-9FDC-FCB2-92B0502F261E}"/>
              </a:ext>
            </a:extLst>
          </p:cNvPr>
          <p:cNvPicPr>
            <a:picLocks noChangeAspect="1"/>
          </p:cNvPicPr>
          <p:nvPr/>
        </p:nvPicPr>
        <p:blipFill>
          <a:blip r:embed="rId3"/>
          <a:stretch>
            <a:fillRect/>
          </a:stretch>
        </p:blipFill>
        <p:spPr>
          <a:xfrm>
            <a:off x="517958" y="1145639"/>
            <a:ext cx="4284029" cy="255819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99657505"/>
              </p:ext>
            </p:extLst>
          </p:nvPr>
        </p:nvGraphicFramePr>
        <p:xfrm>
          <a:off x="5267772" y="2283809"/>
          <a:ext cx="6410959" cy="2331984"/>
        </p:xfrm>
        <a:graphic>
          <a:graphicData uri="http://schemas.openxmlformats.org/drawingml/2006/table">
            <a:tbl>
              <a:tblPr firstRow="1" firstCol="1" bandRow="1">
                <a:tableStyleId>{F5AB1C69-6EDB-4FF4-983F-18BD219EF322}</a:tableStyleId>
              </a:tblPr>
              <a:tblGrid>
                <a:gridCol w="1172647">
                  <a:extLst>
                    <a:ext uri="{9D8B030D-6E8A-4147-A177-3AD203B41FA5}">
                      <a16:colId xmlns:a16="http://schemas.microsoft.com/office/drawing/2014/main" val="3581765221"/>
                    </a:ext>
                  </a:extLst>
                </a:gridCol>
                <a:gridCol w="654789">
                  <a:extLst>
                    <a:ext uri="{9D8B030D-6E8A-4147-A177-3AD203B41FA5}">
                      <a16:colId xmlns:a16="http://schemas.microsoft.com/office/drawing/2014/main" val="2901485659"/>
                    </a:ext>
                  </a:extLst>
                </a:gridCol>
                <a:gridCol w="654789">
                  <a:extLst>
                    <a:ext uri="{9D8B030D-6E8A-4147-A177-3AD203B41FA5}">
                      <a16:colId xmlns:a16="http://schemas.microsoft.com/office/drawing/2014/main" val="1862943572"/>
                    </a:ext>
                  </a:extLst>
                </a:gridCol>
                <a:gridCol w="654789">
                  <a:extLst>
                    <a:ext uri="{9D8B030D-6E8A-4147-A177-3AD203B41FA5}">
                      <a16:colId xmlns:a16="http://schemas.microsoft.com/office/drawing/2014/main" val="2695906846"/>
                    </a:ext>
                  </a:extLst>
                </a:gridCol>
                <a:gridCol w="654789">
                  <a:extLst>
                    <a:ext uri="{9D8B030D-6E8A-4147-A177-3AD203B41FA5}">
                      <a16:colId xmlns:a16="http://schemas.microsoft.com/office/drawing/2014/main" val="1270984059"/>
                    </a:ext>
                  </a:extLst>
                </a:gridCol>
                <a:gridCol w="654789">
                  <a:extLst>
                    <a:ext uri="{9D8B030D-6E8A-4147-A177-3AD203B41FA5}">
                      <a16:colId xmlns:a16="http://schemas.microsoft.com/office/drawing/2014/main" val="19144895"/>
                    </a:ext>
                  </a:extLst>
                </a:gridCol>
                <a:gridCol w="654789">
                  <a:extLst>
                    <a:ext uri="{9D8B030D-6E8A-4147-A177-3AD203B41FA5}">
                      <a16:colId xmlns:a16="http://schemas.microsoft.com/office/drawing/2014/main" val="2039520344"/>
                    </a:ext>
                  </a:extLst>
                </a:gridCol>
                <a:gridCol w="654789">
                  <a:extLst>
                    <a:ext uri="{9D8B030D-6E8A-4147-A177-3AD203B41FA5}">
                      <a16:colId xmlns:a16="http://schemas.microsoft.com/office/drawing/2014/main" val="1913040182"/>
                    </a:ext>
                  </a:extLst>
                </a:gridCol>
                <a:gridCol w="654789">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where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rPr>
                        <a:t>where there are no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34934">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(conservative</a:t>
                      </a:r>
                      <a:r>
                        <a:rPr lang="en-ZA" sz="900" baseline="0" dirty="0">
                          <a:solidFill>
                            <a:schemeClr val="tx1">
                              <a:lumMod val="75000"/>
                              <a:lumOff val="25000"/>
                            </a:schemeClr>
                          </a:solidFill>
                          <a:effectLst/>
                        </a:rPr>
                        <a:t> care</a:t>
                      </a:r>
                      <a:r>
                        <a:rPr lang="en-ZA" sz="900" dirty="0">
                          <a:solidFill>
                            <a:schemeClr val="tx1">
                              <a:lumMod val="75000"/>
                              <a:lumOff val="25000"/>
                            </a:schemeClr>
                          </a:solidFill>
                          <a:effectLs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(conservative</a:t>
                      </a:r>
                      <a:r>
                        <a:rPr lang="en-ZA" sz="900" baseline="0" dirty="0">
                          <a:solidFill>
                            <a:schemeClr val="tx1">
                              <a:lumMod val="75000"/>
                              <a:lumOff val="25000"/>
                            </a:schemeClr>
                          </a:solidFill>
                          <a:effectLst/>
                        </a:rPr>
                        <a:t> care</a:t>
                      </a:r>
                      <a:r>
                        <a:rPr lang="en-ZA" sz="900" dirty="0">
                          <a:solidFill>
                            <a:schemeClr val="tx1">
                              <a:lumMod val="75000"/>
                              <a:lumOff val="25000"/>
                            </a:schemeClr>
                          </a:solidFill>
                          <a:effectLs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188628">
                <a:tc>
                  <a:txBody>
                    <a:bodyPr/>
                    <a:lstStyle/>
                    <a:p>
                      <a:pPr marL="0" marR="0">
                        <a:spcBef>
                          <a:spcPts val="0"/>
                        </a:spcBef>
                        <a:spcAft>
                          <a:spcPts val="0"/>
                        </a:spcAft>
                      </a:pPr>
                      <a:r>
                        <a:rPr lang="en-ZA" sz="900" dirty="0">
                          <a:solidFill>
                            <a:schemeClr val="tx1">
                              <a:lumMod val="75000"/>
                              <a:lumOff val="25000"/>
                            </a:schemeClr>
                          </a:solidFill>
                          <a:effectLs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188628">
                <a:tc>
                  <a:txBody>
                    <a:bodyPr/>
                    <a:lstStyle/>
                    <a:p>
                      <a:pPr marL="0" marR="0">
                        <a:spcBef>
                          <a:spcPts val="0"/>
                        </a:spcBef>
                        <a:spcAft>
                          <a:spcPts val="0"/>
                        </a:spcAft>
                      </a:pPr>
                      <a:r>
                        <a:rPr lang="en-ZA" sz="900" dirty="0">
                          <a:solidFill>
                            <a:schemeClr val="tx1">
                              <a:lumMod val="75000"/>
                              <a:lumOff val="25000"/>
                            </a:schemeClr>
                          </a:solidFill>
                          <a:effectLs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188628">
                <a:tc>
                  <a:txBody>
                    <a:bodyPr/>
                    <a:lstStyle/>
                    <a:p>
                      <a:pPr marL="0" marR="0">
                        <a:spcBef>
                          <a:spcPts val="0"/>
                        </a:spcBef>
                        <a:spcAft>
                          <a:spcPts val="0"/>
                        </a:spcAft>
                      </a:pPr>
                      <a:r>
                        <a:rPr lang="en-ZA" sz="900" dirty="0">
                          <a:solidFill>
                            <a:schemeClr val="tx1">
                              <a:lumMod val="75000"/>
                              <a:lumOff val="25000"/>
                            </a:schemeClr>
                          </a:solidFill>
                          <a:effectLs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188628">
                <a:tc>
                  <a:txBody>
                    <a:bodyPr/>
                    <a:lstStyle/>
                    <a:p>
                      <a:pPr marL="0" marR="0">
                        <a:spcBef>
                          <a:spcPts val="0"/>
                        </a:spcBef>
                        <a:spcAft>
                          <a:spcPts val="0"/>
                        </a:spcAft>
                      </a:pPr>
                      <a:r>
                        <a:rPr lang="en-ZA" sz="900" dirty="0">
                          <a:solidFill>
                            <a:schemeClr val="tx1">
                              <a:lumMod val="75000"/>
                              <a:lumOff val="25000"/>
                            </a:schemeClr>
                          </a:solidFill>
                          <a:effectLs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188628">
                <a:tc>
                  <a:txBody>
                    <a:bodyPr/>
                    <a:lstStyle/>
                    <a:p>
                      <a:pPr marL="0" marR="0">
                        <a:spcBef>
                          <a:spcPts val="0"/>
                        </a:spcBef>
                        <a:spcAft>
                          <a:spcPts val="0"/>
                        </a:spcAft>
                      </a:pPr>
                      <a:r>
                        <a:rPr lang="en-US" sz="900" dirty="0">
                          <a:solidFill>
                            <a:schemeClr val="tx1">
                              <a:lumMod val="75000"/>
                              <a:lumOff val="25000"/>
                            </a:schemeClr>
                          </a:solidFill>
                          <a:effectLs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479086703"/>
                  </a:ext>
                </a:extLst>
              </a:tr>
              <a:tr h="188628">
                <a:tc>
                  <a:txBody>
                    <a:bodyPr/>
                    <a:lstStyle/>
                    <a:p>
                      <a:pPr marL="0" marR="0">
                        <a:spcBef>
                          <a:spcPts val="0"/>
                        </a:spcBef>
                        <a:spcAft>
                          <a:spcPts val="0"/>
                        </a:spcAft>
                      </a:pPr>
                      <a:r>
                        <a:rPr lang="en-ZA" sz="900" dirty="0">
                          <a:solidFill>
                            <a:schemeClr val="tx1">
                              <a:lumMod val="75000"/>
                              <a:lumOff val="25000"/>
                            </a:schemeClr>
                          </a:solidFill>
                          <a:effectLs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188628">
                <a:tc>
                  <a:txBody>
                    <a:bodyPr/>
                    <a:lstStyle/>
                    <a:p>
                      <a:pPr marL="0" marR="0">
                        <a:spcBef>
                          <a:spcPts val="0"/>
                        </a:spcBef>
                        <a:spcAft>
                          <a:spcPts val="0"/>
                        </a:spcAft>
                      </a:pPr>
                      <a:r>
                        <a:rPr lang="en-ZA" sz="900" dirty="0">
                          <a:solidFill>
                            <a:schemeClr val="tx1">
                              <a:lumMod val="75000"/>
                              <a:lumOff val="25000"/>
                            </a:schemeClr>
                          </a:solidFill>
                          <a:effectLs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965952927"/>
                  </a:ext>
                </a:extLst>
              </a:tr>
              <a:tr h="188628">
                <a:tc>
                  <a:txBody>
                    <a:bodyPr/>
                    <a:lstStyle/>
                    <a:p>
                      <a:pPr marL="0" marR="0">
                        <a:spcBef>
                          <a:spcPts val="0"/>
                        </a:spcBef>
                        <a:spcAft>
                          <a:spcPts val="0"/>
                        </a:spcAft>
                      </a:pPr>
                      <a:r>
                        <a:rPr lang="en-ZA" sz="900" dirty="0">
                          <a:solidFill>
                            <a:schemeClr val="tx1">
                              <a:lumMod val="75000"/>
                              <a:lumOff val="25000"/>
                            </a:schemeClr>
                          </a:solidFill>
                          <a:effectLs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9" name="Oval 8"/>
          <p:cNvSpPr/>
          <p:nvPr/>
        </p:nvSpPr>
        <p:spPr>
          <a:xfrm>
            <a:off x="1941815" y="4030760"/>
            <a:ext cx="2221113" cy="10400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512822" y="1141702"/>
            <a:ext cx="4289166" cy="25858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41816" y="1213620"/>
            <a:ext cx="2275726" cy="98897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512822" y="4011423"/>
            <a:ext cx="4289166" cy="25858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180440" y="4642272"/>
            <a:ext cx="687299" cy="246221"/>
          </a:xfrm>
          <a:prstGeom prst="rect">
            <a:avLst/>
          </a:prstGeom>
          <a:noFill/>
        </p:spPr>
        <p:txBody>
          <a:bodyPr wrap="square" rtlCol="0">
            <a:spAutoFit/>
          </a:bodyPr>
          <a:lstStyle/>
          <a:p>
            <a:r>
              <a:rPr lang="en-US" sz="1000" dirty="0">
                <a:latin typeface="+mj-lt"/>
              </a:rPr>
              <a:t>X : Yes</a:t>
            </a:r>
          </a:p>
        </p:txBody>
      </p:sp>
      <p:sp>
        <p:nvSpPr>
          <p:cNvPr id="7" name="Rectangle 6">
            <a:extLst>
              <a:ext uri="{FF2B5EF4-FFF2-40B4-BE49-F238E27FC236}">
                <a16:creationId xmlns:a16="http://schemas.microsoft.com/office/drawing/2014/main" id="{0F89A278-69EF-5F07-4231-6561F9AB73AD}"/>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4" name="Rectangle 13">
            <a:extLst>
              <a:ext uri="{FF2B5EF4-FFF2-40B4-BE49-F238E27FC236}">
                <a16:creationId xmlns:a16="http://schemas.microsoft.com/office/drawing/2014/main" id="{4779DCDD-4A0A-6E1E-1432-C926F5C19E51}"/>
              </a:ext>
            </a:extLst>
          </p:cNvPr>
          <p:cNvSpPr/>
          <p:nvPr/>
        </p:nvSpPr>
        <p:spPr>
          <a:xfrm>
            <a:off x="240638" y="3732973"/>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6" name="Title 5">
            <a:extLst>
              <a:ext uri="{FF2B5EF4-FFF2-40B4-BE49-F238E27FC236}">
                <a16:creationId xmlns:a16="http://schemas.microsoft.com/office/drawing/2014/main" id="{673C84E8-6A34-572F-9A32-5A0A9DCD1AFA}"/>
              </a:ext>
            </a:extLst>
          </p:cNvPr>
          <p:cNvSpPr>
            <a:spLocks noGrp="1"/>
          </p:cNvSpPr>
          <p:nvPr>
            <p:ph type="title"/>
          </p:nvPr>
        </p:nvSpPr>
        <p:spPr>
          <a:xfrm>
            <a:off x="754267" y="289111"/>
            <a:ext cx="9793313" cy="650875"/>
          </a:xfrm>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57811FB7-137B-2065-98DC-F7DB813334E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5296CA7-EA05-24D3-1B08-CDA4DDCB7731}"/>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848AEEE6-C8DC-7A25-A4E4-58EA2BF8F2B0}"/>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291847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92D2AB-F9AC-D347-A09D-BC948C4AE540}"/>
              </a:ext>
            </a:extLst>
          </p:cNvPr>
          <p:cNvPicPr>
            <a:picLocks noChangeAspect="1"/>
          </p:cNvPicPr>
          <p:nvPr/>
        </p:nvPicPr>
        <p:blipFill>
          <a:blip r:embed="rId2"/>
          <a:stretch>
            <a:fillRect/>
          </a:stretch>
        </p:blipFill>
        <p:spPr>
          <a:xfrm>
            <a:off x="335742" y="1519321"/>
            <a:ext cx="6243172" cy="39061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586980340"/>
              </p:ext>
            </p:extLst>
          </p:nvPr>
        </p:nvGraphicFramePr>
        <p:xfrm>
          <a:off x="6783352" y="2120113"/>
          <a:ext cx="5072904" cy="2589545"/>
        </p:xfrm>
        <a:graphic>
          <a:graphicData uri="http://schemas.openxmlformats.org/drawingml/2006/table">
            <a:tbl>
              <a:tblPr firstRow="1" firstCol="1" bandRow="1">
                <a:tableStyleId>{F5AB1C69-6EDB-4FF4-983F-18BD219EF322}</a:tableStyleId>
              </a:tblPr>
              <a:tblGrid>
                <a:gridCol w="862285">
                  <a:extLst>
                    <a:ext uri="{9D8B030D-6E8A-4147-A177-3AD203B41FA5}">
                      <a16:colId xmlns:a16="http://schemas.microsoft.com/office/drawing/2014/main" val="266421652"/>
                    </a:ext>
                  </a:extLst>
                </a:gridCol>
                <a:gridCol w="601517">
                  <a:extLst>
                    <a:ext uri="{9D8B030D-6E8A-4147-A177-3AD203B41FA5}">
                      <a16:colId xmlns:a16="http://schemas.microsoft.com/office/drawing/2014/main" val="3527067015"/>
                    </a:ext>
                  </a:extLst>
                </a:gridCol>
                <a:gridCol w="601517">
                  <a:extLst>
                    <a:ext uri="{9D8B030D-6E8A-4147-A177-3AD203B41FA5}">
                      <a16:colId xmlns:a16="http://schemas.microsoft.com/office/drawing/2014/main" val="1889268309"/>
                    </a:ext>
                  </a:extLst>
                </a:gridCol>
                <a:gridCol w="601517">
                  <a:extLst>
                    <a:ext uri="{9D8B030D-6E8A-4147-A177-3AD203B41FA5}">
                      <a16:colId xmlns:a16="http://schemas.microsoft.com/office/drawing/2014/main" val="2318899039"/>
                    </a:ext>
                  </a:extLst>
                </a:gridCol>
                <a:gridCol w="601517">
                  <a:extLst>
                    <a:ext uri="{9D8B030D-6E8A-4147-A177-3AD203B41FA5}">
                      <a16:colId xmlns:a16="http://schemas.microsoft.com/office/drawing/2014/main" val="183757528"/>
                    </a:ext>
                  </a:extLst>
                </a:gridCol>
                <a:gridCol w="601517">
                  <a:extLst>
                    <a:ext uri="{9D8B030D-6E8A-4147-A177-3AD203B41FA5}">
                      <a16:colId xmlns:a16="http://schemas.microsoft.com/office/drawing/2014/main" val="1242216802"/>
                    </a:ext>
                  </a:extLst>
                </a:gridCol>
                <a:gridCol w="601517">
                  <a:extLst>
                    <a:ext uri="{9D8B030D-6E8A-4147-A177-3AD203B41FA5}">
                      <a16:colId xmlns:a16="http://schemas.microsoft.com/office/drawing/2014/main" val="1382360573"/>
                    </a:ext>
                  </a:extLst>
                </a:gridCol>
                <a:gridCol w="601517">
                  <a:extLst>
                    <a:ext uri="{9D8B030D-6E8A-4147-A177-3AD203B41FA5}">
                      <a16:colId xmlns:a16="http://schemas.microsoft.com/office/drawing/2014/main" val="2450537223"/>
                    </a:ext>
                  </a:extLst>
                </a:gridCol>
              </a:tblGrid>
              <a:tr h="992857">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99586">
                <a:tc>
                  <a:txBody>
                    <a:bodyPr/>
                    <a:lstStyle/>
                    <a:p>
                      <a:pPr marL="0" marR="0">
                        <a:spcBef>
                          <a:spcPts val="0"/>
                        </a:spcBef>
                        <a:spcAft>
                          <a:spcPts val="0"/>
                        </a:spcAft>
                      </a:pPr>
                      <a:r>
                        <a:rPr lang="en-US" sz="1000" dirty="0">
                          <a:solidFill>
                            <a:schemeClr val="tx1">
                              <a:lumMod val="75000"/>
                              <a:lumOff val="25000"/>
                            </a:schemeClr>
                          </a:solidFill>
                          <a:effectLst/>
                          <a:latin typeface="+mj-l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99586">
                <a:tc>
                  <a:txBody>
                    <a:bodyPr/>
                    <a:lstStyle/>
                    <a:p>
                      <a:pPr marL="0" marR="0">
                        <a:spcBef>
                          <a:spcPts val="0"/>
                        </a:spcBef>
                        <a:spcAft>
                          <a:spcPts val="0"/>
                        </a:spcAft>
                      </a:pPr>
                      <a:r>
                        <a:rPr lang="en-ZA" sz="1000" dirty="0">
                          <a:solidFill>
                            <a:schemeClr val="tx1">
                              <a:lumMod val="75000"/>
                              <a:lumOff val="25000"/>
                            </a:schemeClr>
                          </a:solidFill>
                          <a:effectLst/>
                          <a:latin typeface="+mj-l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521403" y="1605833"/>
            <a:ext cx="2598822" cy="15721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EA10B93E-507D-23B2-9DB0-B3190D6EA330}"/>
              </a:ext>
            </a:extLst>
          </p:cNvPr>
          <p:cNvSpPr>
            <a:spLocks noGrp="1"/>
          </p:cNvSpPr>
          <p:nvPr>
            <p:ph type="title"/>
          </p:nvPr>
        </p:nvSpPr>
        <p:spPr/>
        <p:txBody>
          <a:bodyPr>
            <a:normAutofit fontScale="90000"/>
          </a:bodyPr>
          <a:lstStyle/>
          <a:p>
            <a:r>
              <a:rPr lang="en-US" dirty="0"/>
              <a:t>Funding for medications in CKD patients not on dialysis</a:t>
            </a:r>
          </a:p>
        </p:txBody>
      </p:sp>
      <p:sp>
        <p:nvSpPr>
          <p:cNvPr id="2" name="Date Placeholder 3">
            <a:extLst>
              <a:ext uri="{FF2B5EF4-FFF2-40B4-BE49-F238E27FC236}">
                <a16:creationId xmlns:a16="http://schemas.microsoft.com/office/drawing/2014/main" id="{3C4B297E-3523-4312-1F12-F1DDA4461C89}"/>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2E91FEC8-1C58-B3B5-91EF-3B852AE216A1}"/>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307A6D52-BCDC-E40C-A4AC-1345EC1FE1E3}"/>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3784772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FDD3FC-9FC9-663A-CE9D-2850865F0A52}"/>
              </a:ext>
            </a:extLst>
          </p:cNvPr>
          <p:cNvPicPr>
            <a:picLocks noChangeAspect="1"/>
          </p:cNvPicPr>
          <p:nvPr/>
        </p:nvPicPr>
        <p:blipFill>
          <a:blip r:embed="rId2"/>
          <a:stretch>
            <a:fillRect/>
          </a:stretch>
        </p:blipFill>
        <p:spPr>
          <a:xfrm>
            <a:off x="335742" y="1514184"/>
            <a:ext cx="6270170" cy="39112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90580170"/>
              </p:ext>
            </p:extLst>
          </p:nvPr>
        </p:nvGraphicFramePr>
        <p:xfrm>
          <a:off x="6785797" y="2053212"/>
          <a:ext cx="4913628" cy="2626591"/>
        </p:xfrm>
        <a:graphic>
          <a:graphicData uri="http://schemas.openxmlformats.org/drawingml/2006/table">
            <a:tbl>
              <a:tblPr firstRow="1" firstCol="1" bandRow="1">
                <a:tableStyleId>{F5AB1C69-6EDB-4FF4-983F-18BD219EF322}</a:tableStyleId>
              </a:tblPr>
              <a:tblGrid>
                <a:gridCol w="835211">
                  <a:extLst>
                    <a:ext uri="{9D8B030D-6E8A-4147-A177-3AD203B41FA5}">
                      <a16:colId xmlns:a16="http://schemas.microsoft.com/office/drawing/2014/main" val="266421652"/>
                    </a:ext>
                  </a:extLst>
                </a:gridCol>
                <a:gridCol w="582631">
                  <a:extLst>
                    <a:ext uri="{9D8B030D-6E8A-4147-A177-3AD203B41FA5}">
                      <a16:colId xmlns:a16="http://schemas.microsoft.com/office/drawing/2014/main" val="3527067015"/>
                    </a:ext>
                  </a:extLst>
                </a:gridCol>
                <a:gridCol w="582631">
                  <a:extLst>
                    <a:ext uri="{9D8B030D-6E8A-4147-A177-3AD203B41FA5}">
                      <a16:colId xmlns:a16="http://schemas.microsoft.com/office/drawing/2014/main" val="1889268309"/>
                    </a:ext>
                  </a:extLst>
                </a:gridCol>
                <a:gridCol w="582631">
                  <a:extLst>
                    <a:ext uri="{9D8B030D-6E8A-4147-A177-3AD203B41FA5}">
                      <a16:colId xmlns:a16="http://schemas.microsoft.com/office/drawing/2014/main" val="2318899039"/>
                    </a:ext>
                  </a:extLst>
                </a:gridCol>
                <a:gridCol w="582631">
                  <a:extLst>
                    <a:ext uri="{9D8B030D-6E8A-4147-A177-3AD203B41FA5}">
                      <a16:colId xmlns:a16="http://schemas.microsoft.com/office/drawing/2014/main" val="183757528"/>
                    </a:ext>
                  </a:extLst>
                </a:gridCol>
                <a:gridCol w="582631">
                  <a:extLst>
                    <a:ext uri="{9D8B030D-6E8A-4147-A177-3AD203B41FA5}">
                      <a16:colId xmlns:a16="http://schemas.microsoft.com/office/drawing/2014/main" val="1242216802"/>
                    </a:ext>
                  </a:extLst>
                </a:gridCol>
                <a:gridCol w="582631">
                  <a:extLst>
                    <a:ext uri="{9D8B030D-6E8A-4147-A177-3AD203B41FA5}">
                      <a16:colId xmlns:a16="http://schemas.microsoft.com/office/drawing/2014/main" val="1382360573"/>
                    </a:ext>
                  </a:extLst>
                </a:gridCol>
                <a:gridCol w="582631">
                  <a:extLst>
                    <a:ext uri="{9D8B030D-6E8A-4147-A177-3AD203B41FA5}">
                      <a16:colId xmlns:a16="http://schemas.microsoft.com/office/drawing/2014/main" val="2450537223"/>
                    </a:ext>
                  </a:extLst>
                </a:gridCol>
              </a:tblGrid>
              <a:tr h="437197">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through health insurance providers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 systems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Afghanistan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Bangladesh</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Bhutan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India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82385">
                <a:tc>
                  <a:txBody>
                    <a:bodyPr/>
                    <a:lstStyle/>
                    <a:p>
                      <a:pPr marL="0" marR="0">
                        <a:spcBef>
                          <a:spcPts val="0"/>
                        </a:spcBef>
                        <a:spcAft>
                          <a:spcPts val="0"/>
                        </a:spcAft>
                      </a:pPr>
                      <a:r>
                        <a:rPr lang="en-US" sz="900" dirty="0">
                          <a:solidFill>
                            <a:schemeClr val="tx1">
                              <a:lumMod val="75000"/>
                              <a:lumOff val="25000"/>
                            </a:schemeClr>
                          </a:solidFill>
                          <a:effectLst/>
                          <a:latin typeface="+mj-lt"/>
                        </a:rPr>
                        <a:t>Maldives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Nepal</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Pakistan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82385">
                <a:tc>
                  <a:txBody>
                    <a:bodyPr/>
                    <a:lstStyle/>
                    <a:p>
                      <a:pPr marL="0" marR="0">
                        <a:spcBef>
                          <a:spcPts val="0"/>
                        </a:spcBef>
                        <a:spcAft>
                          <a:spcPts val="0"/>
                        </a:spcAft>
                      </a:pPr>
                      <a:r>
                        <a:rPr lang="en-ZA" sz="900" dirty="0">
                          <a:solidFill>
                            <a:schemeClr val="tx1">
                              <a:lumMod val="75000"/>
                              <a:lumOff val="25000"/>
                            </a:schemeClr>
                          </a:solidFill>
                          <a:effectLst/>
                          <a:latin typeface="+mj-lt"/>
                        </a:rPr>
                        <a:t>Sri Lanka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516266" y="1595559"/>
            <a:ext cx="2598822" cy="15721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F2F9E3F8-C964-33F0-D189-2FB203269049}"/>
              </a:ext>
            </a:extLst>
          </p:cNvPr>
          <p:cNvSpPr>
            <a:spLocks noGrp="1"/>
          </p:cNvSpPr>
          <p:nvPr>
            <p:ph type="title"/>
          </p:nvPr>
        </p:nvSpPr>
        <p:spPr/>
        <p:txBody>
          <a:bodyPr>
            <a:normAutofit fontScale="90000"/>
          </a:bodyPr>
          <a:lstStyle/>
          <a:p>
            <a:r>
              <a:rPr lang="en-US" dirty="0"/>
              <a:t>Funding for medications in all dialysis patients</a:t>
            </a:r>
          </a:p>
        </p:txBody>
      </p:sp>
      <p:sp>
        <p:nvSpPr>
          <p:cNvPr id="2" name="Date Placeholder 3">
            <a:extLst>
              <a:ext uri="{FF2B5EF4-FFF2-40B4-BE49-F238E27FC236}">
                <a16:creationId xmlns:a16="http://schemas.microsoft.com/office/drawing/2014/main" id="{5875399E-ED27-9478-1B2F-9B614CCC9F3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6464309-59BE-2A7A-822C-ABDE82AF3670}"/>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FCD487CD-CD91-D267-1BD7-D4156833FC85}"/>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1642070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2EFF4-BE5C-FF01-160F-6CE4A01D96BD}"/>
              </a:ext>
            </a:extLst>
          </p:cNvPr>
          <p:cNvPicPr>
            <a:picLocks noChangeAspect="1"/>
          </p:cNvPicPr>
          <p:nvPr/>
        </p:nvPicPr>
        <p:blipFill>
          <a:blip r:embed="rId2"/>
          <a:stretch>
            <a:fillRect/>
          </a:stretch>
        </p:blipFill>
        <p:spPr>
          <a:xfrm>
            <a:off x="340879" y="1519321"/>
            <a:ext cx="6245684" cy="39061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98771238"/>
              </p:ext>
            </p:extLst>
          </p:nvPr>
        </p:nvGraphicFramePr>
        <p:xfrm>
          <a:off x="6783353" y="2264899"/>
          <a:ext cx="5067767" cy="2444195"/>
        </p:xfrm>
        <a:graphic>
          <a:graphicData uri="http://schemas.openxmlformats.org/drawingml/2006/table">
            <a:tbl>
              <a:tblPr firstRow="1" firstCol="1" bandRow="1">
                <a:tableStyleId>{F5AB1C69-6EDB-4FF4-983F-18BD219EF322}</a:tableStyleId>
              </a:tblPr>
              <a:tblGrid>
                <a:gridCol w="861411">
                  <a:extLst>
                    <a:ext uri="{9D8B030D-6E8A-4147-A177-3AD203B41FA5}">
                      <a16:colId xmlns:a16="http://schemas.microsoft.com/office/drawing/2014/main" val="266421652"/>
                    </a:ext>
                  </a:extLst>
                </a:gridCol>
                <a:gridCol w="600908">
                  <a:extLst>
                    <a:ext uri="{9D8B030D-6E8A-4147-A177-3AD203B41FA5}">
                      <a16:colId xmlns:a16="http://schemas.microsoft.com/office/drawing/2014/main" val="3527067015"/>
                    </a:ext>
                  </a:extLst>
                </a:gridCol>
                <a:gridCol w="600908">
                  <a:extLst>
                    <a:ext uri="{9D8B030D-6E8A-4147-A177-3AD203B41FA5}">
                      <a16:colId xmlns:a16="http://schemas.microsoft.com/office/drawing/2014/main" val="1889268309"/>
                    </a:ext>
                  </a:extLst>
                </a:gridCol>
                <a:gridCol w="600908">
                  <a:extLst>
                    <a:ext uri="{9D8B030D-6E8A-4147-A177-3AD203B41FA5}">
                      <a16:colId xmlns:a16="http://schemas.microsoft.com/office/drawing/2014/main" val="2318899039"/>
                    </a:ext>
                  </a:extLst>
                </a:gridCol>
                <a:gridCol w="600908">
                  <a:extLst>
                    <a:ext uri="{9D8B030D-6E8A-4147-A177-3AD203B41FA5}">
                      <a16:colId xmlns:a16="http://schemas.microsoft.com/office/drawing/2014/main" val="183757528"/>
                    </a:ext>
                  </a:extLst>
                </a:gridCol>
                <a:gridCol w="600908">
                  <a:extLst>
                    <a:ext uri="{9D8B030D-6E8A-4147-A177-3AD203B41FA5}">
                      <a16:colId xmlns:a16="http://schemas.microsoft.com/office/drawing/2014/main" val="1242216802"/>
                    </a:ext>
                  </a:extLst>
                </a:gridCol>
                <a:gridCol w="600908">
                  <a:extLst>
                    <a:ext uri="{9D8B030D-6E8A-4147-A177-3AD203B41FA5}">
                      <a16:colId xmlns:a16="http://schemas.microsoft.com/office/drawing/2014/main" val="1382360573"/>
                    </a:ext>
                  </a:extLst>
                </a:gridCol>
                <a:gridCol w="600908">
                  <a:extLst>
                    <a:ext uri="{9D8B030D-6E8A-4147-A177-3AD203B41FA5}">
                      <a16:colId xmlns:a16="http://schemas.microsoft.com/office/drawing/2014/main" val="2450537223"/>
                    </a:ext>
                  </a:extLst>
                </a:gridCol>
              </a:tblGrid>
              <a:tr h="936763">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a:t>
                      </a:r>
                      <a:r>
                        <a:rPr lang="en-US" sz="900" dirty="0">
                          <a:solidFill>
                            <a:schemeClr val="tx1">
                              <a:lumMod val="75000"/>
                              <a:lumOff val="25000"/>
                            </a:schemeClr>
                          </a:solidFill>
                          <a:effectLst/>
                        </a:rPr>
                        <a:t>delivery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188429">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533833910"/>
                  </a:ext>
                </a:extLst>
              </a:tr>
              <a:tr h="188429">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228276186"/>
                  </a:ext>
                </a:extLst>
              </a:tr>
              <a:tr h="188429">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74277141"/>
                  </a:ext>
                </a:extLst>
              </a:tr>
              <a:tr h="188429">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75171083"/>
                  </a:ext>
                </a:extLst>
              </a:tr>
              <a:tr h="188429">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086939213"/>
                  </a:ext>
                </a:extLst>
              </a:tr>
              <a:tr h="188429">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03821963"/>
                  </a:ext>
                </a:extLst>
              </a:tr>
              <a:tr h="188429">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34953205"/>
                  </a:ext>
                </a:extLst>
              </a:tr>
              <a:tr h="188429">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63842521"/>
                  </a:ext>
                </a:extLst>
              </a:tr>
            </a:tbl>
          </a:graphicData>
        </a:graphic>
      </p:graphicFrame>
      <p:sp>
        <p:nvSpPr>
          <p:cNvPr id="6" name="Oval 5"/>
          <p:cNvSpPr/>
          <p:nvPr/>
        </p:nvSpPr>
        <p:spPr>
          <a:xfrm>
            <a:off x="2485444" y="1621244"/>
            <a:ext cx="2598822" cy="16356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35742" y="1514185"/>
            <a:ext cx="6270170" cy="39112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724865" y="4737843"/>
            <a:ext cx="687299" cy="246221"/>
          </a:xfrm>
          <a:prstGeom prst="rect">
            <a:avLst/>
          </a:prstGeom>
          <a:noFill/>
        </p:spPr>
        <p:txBody>
          <a:bodyPr wrap="square" rtlCol="0">
            <a:spAutoFit/>
          </a:bodyPr>
          <a:lstStyle/>
          <a:p>
            <a:r>
              <a:rPr lang="en-US" sz="1000" dirty="0">
                <a:latin typeface="+mj-lt"/>
              </a:rPr>
              <a:t>X : Yes</a:t>
            </a:r>
          </a:p>
        </p:txBody>
      </p:sp>
      <p:sp>
        <p:nvSpPr>
          <p:cNvPr id="14" name="Title 13">
            <a:extLst>
              <a:ext uri="{FF2B5EF4-FFF2-40B4-BE49-F238E27FC236}">
                <a16:creationId xmlns:a16="http://schemas.microsoft.com/office/drawing/2014/main" id="{48F9EF86-7E40-C599-E198-A92DD87FD7E7}"/>
              </a:ext>
            </a:extLst>
          </p:cNvPr>
          <p:cNvSpPr>
            <a:spLocks noGrp="1"/>
          </p:cNvSpPr>
          <p:nvPr>
            <p:ph type="title"/>
          </p:nvPr>
        </p:nvSpPr>
        <p:spPr/>
        <p:txBody>
          <a:bodyPr>
            <a:normAutofit fontScale="90000"/>
          </a:bodyPr>
          <a:lstStyle/>
          <a:p>
            <a:r>
              <a:rPr lang="en-US" dirty="0"/>
              <a:t>Funding for medications in all transplant patients</a:t>
            </a:r>
          </a:p>
        </p:txBody>
      </p:sp>
      <p:sp>
        <p:nvSpPr>
          <p:cNvPr id="2" name="Date Placeholder 3">
            <a:extLst>
              <a:ext uri="{FF2B5EF4-FFF2-40B4-BE49-F238E27FC236}">
                <a16:creationId xmlns:a16="http://schemas.microsoft.com/office/drawing/2014/main" id="{DC30F341-DD4E-5FB8-ACF2-0019DCF11E5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F302689-96A4-03A3-0128-755628B1CF8D}"/>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2F6CFDAB-1EDD-A8A5-E677-3535B276123A}"/>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2822564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43861356"/>
              </p:ext>
            </p:extLst>
          </p:nvPr>
        </p:nvGraphicFramePr>
        <p:xfrm>
          <a:off x="2867346" y="1701900"/>
          <a:ext cx="6457308" cy="2591541"/>
        </p:xfrm>
        <a:graphic>
          <a:graphicData uri="http://schemas.openxmlformats.org/drawingml/2006/table">
            <a:tbl>
              <a:tblPr firstRow="1" firstCol="1" bandRow="1">
                <a:tableStyleId>{F5AB1C69-6EDB-4FF4-983F-18BD219EF322}</a:tableStyleId>
              </a:tblPr>
              <a:tblGrid>
                <a:gridCol w="907548">
                  <a:extLst>
                    <a:ext uri="{9D8B030D-6E8A-4147-A177-3AD203B41FA5}">
                      <a16:colId xmlns:a16="http://schemas.microsoft.com/office/drawing/2014/main" val="3666169295"/>
                    </a:ext>
                  </a:extLst>
                </a:gridCol>
                <a:gridCol w="1109952">
                  <a:extLst>
                    <a:ext uri="{9D8B030D-6E8A-4147-A177-3AD203B41FA5}">
                      <a16:colId xmlns:a16="http://schemas.microsoft.com/office/drawing/2014/main" val="4279095063"/>
                    </a:ext>
                  </a:extLst>
                </a:gridCol>
                <a:gridCol w="1109952">
                  <a:extLst>
                    <a:ext uri="{9D8B030D-6E8A-4147-A177-3AD203B41FA5}">
                      <a16:colId xmlns:a16="http://schemas.microsoft.com/office/drawing/2014/main" val="256813531"/>
                    </a:ext>
                  </a:extLst>
                </a:gridCol>
                <a:gridCol w="1109952">
                  <a:extLst>
                    <a:ext uri="{9D8B030D-6E8A-4147-A177-3AD203B41FA5}">
                      <a16:colId xmlns:a16="http://schemas.microsoft.com/office/drawing/2014/main" val="2305091457"/>
                    </a:ext>
                  </a:extLst>
                </a:gridCol>
                <a:gridCol w="1109952">
                  <a:extLst>
                    <a:ext uri="{9D8B030D-6E8A-4147-A177-3AD203B41FA5}">
                      <a16:colId xmlns:a16="http://schemas.microsoft.com/office/drawing/2014/main" val="674938732"/>
                    </a:ext>
                  </a:extLst>
                </a:gridCol>
                <a:gridCol w="1109952">
                  <a:extLst>
                    <a:ext uri="{9D8B030D-6E8A-4147-A177-3AD203B41FA5}">
                      <a16:colId xmlns:a16="http://schemas.microsoft.com/office/drawing/2014/main" val="2604989937"/>
                    </a:ext>
                  </a:extLst>
                </a:gridCol>
              </a:tblGrid>
              <a:tr h="17542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rPr>
                        <a:t>Country</a:t>
                      </a:r>
                    </a:p>
                    <a:p>
                      <a:pPr marL="0" marR="0" algn="ctr">
                        <a:lnSpc>
                          <a:spcPct val="107000"/>
                        </a:lnSpc>
                        <a:spcBef>
                          <a:spcPts val="0"/>
                        </a:spcBef>
                        <a:spcAft>
                          <a:spcPts val="0"/>
                        </a:spcAft>
                      </a:pPr>
                      <a:endParaRPr lang="en-US" sz="1000" dirty="0">
                        <a:solidFill>
                          <a:schemeClr val="bg1"/>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CKD</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Dialysis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Transplant</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Conservative care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23114135"/>
                  </a:ext>
                </a:extLst>
              </a:tr>
              <a:tr h="263697">
                <a:tc>
                  <a:txBody>
                    <a:bodyPr/>
                    <a:lstStyle/>
                    <a:p>
                      <a:pPr marL="0" marR="0">
                        <a:spcBef>
                          <a:spcPts val="0"/>
                        </a:spcBef>
                        <a:spcAft>
                          <a:spcPts val="0"/>
                        </a:spcAft>
                      </a:pPr>
                      <a:r>
                        <a:rPr lang="en-ZA" sz="1000" dirty="0">
                          <a:solidFill>
                            <a:schemeClr val="tx1">
                              <a:lumMod val="75000"/>
                              <a:lumOff val="25000"/>
                            </a:schemeClr>
                          </a:solidFill>
                          <a:effectLst/>
                        </a:rPr>
                        <a:t>Afghanistan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14035725"/>
                  </a:ext>
                </a:extLst>
              </a:tr>
              <a:tr h="263697">
                <a:tc>
                  <a:txBody>
                    <a:bodyPr/>
                    <a:lstStyle/>
                    <a:p>
                      <a:pPr marL="0" marR="0">
                        <a:spcBef>
                          <a:spcPts val="0"/>
                        </a:spcBef>
                        <a:spcAft>
                          <a:spcPts val="0"/>
                        </a:spcAft>
                      </a:pPr>
                      <a:r>
                        <a:rPr lang="en-ZA" sz="1000" dirty="0">
                          <a:solidFill>
                            <a:schemeClr val="tx1">
                              <a:lumMod val="75000"/>
                              <a:lumOff val="25000"/>
                            </a:schemeClr>
                          </a:solidFill>
                          <a:effectLst/>
                        </a:rPr>
                        <a:t>Bangladesh</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270059016"/>
                  </a:ext>
                </a:extLst>
              </a:tr>
              <a:tr h="263697">
                <a:tc>
                  <a:txBody>
                    <a:bodyPr/>
                    <a:lstStyle/>
                    <a:p>
                      <a:pPr marL="0" marR="0">
                        <a:spcBef>
                          <a:spcPts val="0"/>
                        </a:spcBef>
                        <a:spcAft>
                          <a:spcPts val="0"/>
                        </a:spcAft>
                      </a:pPr>
                      <a:r>
                        <a:rPr lang="en-ZA" sz="1000" dirty="0">
                          <a:solidFill>
                            <a:schemeClr val="tx1">
                              <a:lumMod val="75000"/>
                              <a:lumOff val="25000"/>
                            </a:schemeClr>
                          </a:solidFill>
                          <a:effectLst/>
                        </a:rPr>
                        <a:t>Bhutan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159043144"/>
                  </a:ext>
                </a:extLst>
              </a:tr>
              <a:tr h="263697">
                <a:tc>
                  <a:txBody>
                    <a:bodyPr/>
                    <a:lstStyle/>
                    <a:p>
                      <a:pPr marL="0" marR="0">
                        <a:spcBef>
                          <a:spcPts val="0"/>
                        </a:spcBef>
                        <a:spcAft>
                          <a:spcPts val="0"/>
                        </a:spcAft>
                      </a:pPr>
                      <a:r>
                        <a:rPr lang="en-ZA" sz="1000" dirty="0">
                          <a:solidFill>
                            <a:schemeClr val="tx1">
                              <a:lumMod val="75000"/>
                              <a:lumOff val="25000"/>
                            </a:schemeClr>
                          </a:solidFill>
                          <a:effectLst/>
                        </a:rPr>
                        <a:t>India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99453052"/>
                  </a:ext>
                </a:extLst>
              </a:tr>
              <a:tr h="263697">
                <a:tc>
                  <a:txBody>
                    <a:bodyPr/>
                    <a:lstStyle/>
                    <a:p>
                      <a:pPr marL="0" marR="0">
                        <a:spcBef>
                          <a:spcPts val="0"/>
                        </a:spcBef>
                        <a:spcAft>
                          <a:spcPts val="0"/>
                        </a:spcAft>
                      </a:pPr>
                      <a:r>
                        <a:rPr lang="en-US" sz="1000" dirty="0">
                          <a:solidFill>
                            <a:schemeClr val="tx1">
                              <a:lumMod val="75000"/>
                              <a:lumOff val="25000"/>
                            </a:schemeClr>
                          </a:solidFill>
                          <a:effectLst/>
                        </a:rPr>
                        <a:t>Maldives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693552029"/>
                  </a:ext>
                </a:extLst>
              </a:tr>
              <a:tr h="263697">
                <a:tc>
                  <a:txBody>
                    <a:bodyPr/>
                    <a:lstStyle/>
                    <a:p>
                      <a:pPr marL="0" marR="0">
                        <a:spcBef>
                          <a:spcPts val="0"/>
                        </a:spcBef>
                        <a:spcAft>
                          <a:spcPts val="0"/>
                        </a:spcAft>
                      </a:pPr>
                      <a:r>
                        <a:rPr lang="en-ZA" sz="1000" dirty="0">
                          <a:solidFill>
                            <a:schemeClr val="tx1">
                              <a:lumMod val="75000"/>
                              <a:lumOff val="25000"/>
                            </a:schemeClr>
                          </a:solidFill>
                          <a:effectLst/>
                        </a:rPr>
                        <a:t>Nepal</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78328454"/>
                  </a:ext>
                </a:extLst>
              </a:tr>
              <a:tr h="263697">
                <a:tc>
                  <a:txBody>
                    <a:bodyPr/>
                    <a:lstStyle/>
                    <a:p>
                      <a:pPr marL="0" marR="0">
                        <a:spcBef>
                          <a:spcPts val="0"/>
                        </a:spcBef>
                        <a:spcAft>
                          <a:spcPts val="0"/>
                        </a:spcAft>
                      </a:pPr>
                      <a:r>
                        <a:rPr lang="en-ZA" sz="1000" dirty="0">
                          <a:solidFill>
                            <a:schemeClr val="tx1">
                              <a:lumMod val="75000"/>
                              <a:lumOff val="25000"/>
                            </a:schemeClr>
                          </a:solidFill>
                          <a:effectLst/>
                        </a:rPr>
                        <a:t>Pakistan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656365043"/>
                  </a:ext>
                </a:extLst>
              </a:tr>
              <a:tr h="263697">
                <a:tc>
                  <a:txBody>
                    <a:bodyPr/>
                    <a:lstStyle/>
                    <a:p>
                      <a:pPr marL="0" marR="0">
                        <a:spcBef>
                          <a:spcPts val="0"/>
                        </a:spcBef>
                        <a:spcAft>
                          <a:spcPts val="0"/>
                        </a:spcAft>
                      </a:pPr>
                      <a:r>
                        <a:rPr lang="en-ZA" sz="1000" dirty="0">
                          <a:solidFill>
                            <a:schemeClr val="tx1">
                              <a:lumMod val="75000"/>
                              <a:lumOff val="25000"/>
                            </a:schemeClr>
                          </a:solidFill>
                          <a:effectLst/>
                        </a:rPr>
                        <a:t>Sri Lanka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X</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14647439"/>
                  </a:ext>
                </a:extLst>
              </a:tr>
            </a:tbl>
          </a:graphicData>
        </a:graphic>
      </p:graphicFrame>
      <p:sp>
        <p:nvSpPr>
          <p:cNvPr id="8" name="TextBox 7"/>
          <p:cNvSpPr txBox="1"/>
          <p:nvPr/>
        </p:nvSpPr>
        <p:spPr>
          <a:xfrm>
            <a:off x="2867346" y="4380642"/>
            <a:ext cx="687299" cy="261610"/>
          </a:xfrm>
          <a:prstGeom prst="rect">
            <a:avLst/>
          </a:prstGeom>
          <a:noFill/>
        </p:spPr>
        <p:txBody>
          <a:bodyPr wrap="square" rtlCol="0">
            <a:spAutoFit/>
          </a:bodyPr>
          <a:lstStyle/>
          <a:p>
            <a:r>
              <a:rPr lang="en-US" sz="1100" dirty="0">
                <a:latin typeface="+mj-lt"/>
              </a:rPr>
              <a:t>X : Yes</a:t>
            </a:r>
          </a:p>
        </p:txBody>
      </p:sp>
      <p:sp>
        <p:nvSpPr>
          <p:cNvPr id="7" name="Title 6">
            <a:extLst>
              <a:ext uri="{FF2B5EF4-FFF2-40B4-BE49-F238E27FC236}">
                <a16:creationId xmlns:a16="http://schemas.microsoft.com/office/drawing/2014/main" id="{78E15A42-A0AB-DDA6-9112-B0864D397EA5}"/>
              </a:ext>
            </a:extLst>
          </p:cNvPr>
          <p:cNvSpPr>
            <a:spLocks noGrp="1"/>
          </p:cNvSpPr>
          <p:nvPr>
            <p:ph type="title"/>
          </p:nvPr>
        </p:nvSpPr>
        <p:spPr/>
        <p:txBody>
          <a:bodyPr>
            <a:normAutofit/>
          </a:bodyPr>
          <a:lstStyle/>
          <a:p>
            <a:r>
              <a:rPr lang="en-US" dirty="0"/>
              <a:t>Availability of official registry</a:t>
            </a:r>
          </a:p>
        </p:txBody>
      </p:sp>
      <p:sp>
        <p:nvSpPr>
          <p:cNvPr id="2" name="Date Placeholder 3">
            <a:extLst>
              <a:ext uri="{FF2B5EF4-FFF2-40B4-BE49-F238E27FC236}">
                <a16:creationId xmlns:a16="http://schemas.microsoft.com/office/drawing/2014/main" id="{647EA7AE-051E-C321-D0AB-5A3D59C5CA8C}"/>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D392904-DBF8-95ED-2AAD-ED71A7052426}"/>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91D9C2F0-02B6-0553-C47A-DC3982251176}"/>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1183508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18394"/>
            <a:ext cx="10582276" cy="4920476"/>
          </a:xfrm>
        </p:spPr>
        <p:txBody>
          <a:bodyPr>
            <a:noAutofit/>
          </a:bodyPr>
          <a:lstStyle/>
          <a:p>
            <a:pPr marL="0" indent="0">
              <a:lnSpc>
                <a:spcPct val="150000"/>
              </a:lnSpc>
              <a:spcAft>
                <a:spcPts val="800"/>
              </a:spcAft>
              <a:buNone/>
            </a:pPr>
            <a:r>
              <a:rPr lang="en-CA" sz="1050" kern="0" dirty="0">
                <a:effectLst/>
                <a:latin typeface="+mj-lt"/>
                <a:ea typeface="Calibri" panose="020F0502020204030204" pitchFamily="34" charset="0"/>
                <a:cs typeface="Times New Roman" panose="02020603050405020304" pitchFamily="18" charset="0"/>
              </a:rPr>
              <a:t>In summary, the 2023 ISN-GKHA highlights several important findings for South Asia.</a:t>
            </a:r>
            <a:endParaRPr lang="en-CA" sz="105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All countries in the region except Afghanistan had HD services in the region. PD services were unavailable in Afghanistan and Maldives while KT services were unavailable in Afghanistan, Bhutan, and Maldives.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63% of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50% of countries. </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Home HD was only available in India.</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3 (38%)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4 (50%)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4 (50%) of countries.</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ND-CKD are funded publicly and free in 2 (25%) countries (Bhutan and Maldives).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dialysis patients (HD or PD) are free in 2 (25%) countries (Bhutan and Maldives) and was funded with some fees in Nepal.</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KT are funded publicly and free in 2 (25%) countries (Bhutan and Maldives).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Reimbursement that is free for acute dialysis, chronic HD, and chronic PD were available in 2 (25%), 3 (37.5%), and 3 (37.5%) countries, respectively.</a:t>
            </a: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625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only available in Sri Lanka while dialysis registry was only available in Afghanistan and Pakistan and a KT registry in India and Nepal.</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Other registry forms (AKI and CKM) are unavailable in the region.</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Some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in South Asia was 1.8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(global median of 11.75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Maldives had the highest density of nephrologists (10.3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Afghanistan had the lowest (0.03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Overall, median prevalence of nephrology trainees was 0.27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Pakistan had the highest density of nephrology trainees (1.65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India had the lowest (0.22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There are no nephrology trainees in Afghanistan, Bhutan, and Maldives.</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Three quarters or more of countries in the region reported shortages across different cadres of healthcare workers. Such shortages were reported for nephrologists, paediatric nephrologists, transplant surgeons, surgeons or interventional radiologists for AVF/AVG creation and PD catheter insertion, vascular access coordinators, counsellors/psychologists, transplant coordinators, dialysis nurses, kidney nurses, dialysis technicians, social workers, palliative care physicians, and kidney supportive care nurses.</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South Asia.</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a:t>
            </a:r>
            <a:r>
              <a:rPr lang="en-CA" sz="1200" kern="100">
                <a:effectLst/>
                <a:latin typeface="+mj-lt"/>
                <a:ea typeface="Calibri" panose="020F0502020204030204" pitchFamily="34" charset="0"/>
                <a:cs typeface="Times New Roman" panose="02020603050405020304" pitchFamily="18" charset="0"/>
              </a:rPr>
              <a:t>the region.</a:t>
            </a:r>
            <a:endParaRPr lang="en-CA" sz="1200" kern="100" dirty="0">
              <a:effectLst/>
              <a:latin typeface="+mj-lt"/>
              <a:ea typeface="Calibri" panose="020F0502020204030204" pitchFamily="34" charset="0"/>
              <a:cs typeface="Times New Roman" panose="02020603050405020304" pitchFamily="18" charset="0"/>
            </a:endParaRP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dirty="0"/>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dirty="0">
                <a:latin typeface="+mn-lt"/>
              </a:rPr>
              <a:t>To understand, compare and monitor how different countries around the world detect, treat, monitor and advocate for people with kidney disease (AKI or CKD).</a:t>
            </a:r>
            <a:endParaRPr lang="en-AU" sz="1800" dirty="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rtlCol="0">
            <a:spAutoFit/>
          </a:bodyPr>
          <a:lstStyle/>
          <a:p>
            <a:r>
              <a:rPr lang="en-AU" sz="2800" b="1" dirty="0">
                <a:solidFill>
                  <a:schemeClr val="accent4"/>
                </a:solidFill>
              </a:rPr>
              <a:t>Key focus on availability, accessibility, </a:t>
            </a:r>
            <a:br>
              <a:rPr lang="en-AU" sz="2800" b="1" dirty="0">
                <a:solidFill>
                  <a:schemeClr val="accent4"/>
                </a:solidFill>
              </a:rPr>
            </a:br>
            <a:r>
              <a:rPr lang="en-AU" sz="2800" b="1" dirty="0">
                <a:solidFill>
                  <a:schemeClr val="accent4"/>
                </a:solidFill>
              </a:rPr>
              <a:t>affordability and quality of ESKD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dirty="0"/>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dirty="0"/>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dirty="0">
                <a:solidFill>
                  <a:schemeClr val="accent1"/>
                </a:solidFill>
              </a:rPr>
              <a:t>Desk research (across countries and regions)</a:t>
            </a:r>
          </a:p>
          <a:p>
            <a:pPr lvl="1"/>
            <a:r>
              <a:rPr lang="en-ZA" sz="2000" dirty="0"/>
              <a:t>Published and grey literature review</a:t>
            </a:r>
          </a:p>
          <a:p>
            <a:pPr lvl="1"/>
            <a:r>
              <a:rPr lang="en-ZA" sz="2000" dirty="0"/>
              <a:t>Systematic review of kidney failure burden and outcomes</a:t>
            </a:r>
          </a:p>
          <a:p>
            <a:pPr lvl="1"/>
            <a:r>
              <a:rPr lang="en-ZA" sz="2000" dirty="0"/>
              <a:t>Data extraction from major kidney registries (USRDS, ERA-EDTA) and relevant national registries where available </a:t>
            </a:r>
          </a:p>
          <a:p>
            <a:pPr lvl="1"/>
            <a:r>
              <a:rPr lang="en-ZA" sz="2000" dirty="0"/>
              <a:t>Scoping review of KRT cost estimates</a:t>
            </a:r>
            <a:endParaRPr lang="en-AU" sz="2000" dirty="0"/>
          </a:p>
          <a:p>
            <a:endParaRPr lang="en-AU" sz="2000" b="1" dirty="0"/>
          </a:p>
          <a:p>
            <a:pPr marL="0" indent="0">
              <a:buNone/>
            </a:pPr>
            <a:endParaRPr lang="en-AU" sz="2400" dirty="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dirty="0">
                <a:solidFill>
                  <a:schemeClr val="accent1"/>
                </a:solidFill>
              </a:rPr>
              <a:t>Online </a:t>
            </a:r>
            <a:r>
              <a:rPr lang="en-AU" sz="2400" b="1" dirty="0" err="1">
                <a:solidFill>
                  <a:schemeClr val="accent1"/>
                </a:solidFill>
              </a:rPr>
              <a:t>questionnary</a:t>
            </a:r>
            <a:r>
              <a:rPr lang="en-AU" sz="2400" b="1" dirty="0">
                <a:solidFill>
                  <a:schemeClr val="accent1"/>
                </a:solidFill>
              </a:rPr>
              <a:t>-based survey July – September 2022</a:t>
            </a:r>
          </a:p>
          <a:p>
            <a:pPr lvl="1"/>
            <a:r>
              <a:rPr lang="fr-BE" sz="2000" dirty="0"/>
              <a:t>3 </a:t>
            </a:r>
            <a:r>
              <a:rPr lang="en-ZA" sz="2000" dirty="0"/>
              <a:t>languages</a:t>
            </a:r>
            <a:r>
              <a:rPr lang="fr-BE" sz="2000" dirty="0"/>
              <a:t> (English, French, </a:t>
            </a:r>
            <a:r>
              <a:rPr lang="en-ZA" sz="2000" dirty="0"/>
              <a:t>Spanish</a:t>
            </a:r>
            <a:r>
              <a:rPr lang="fr-BE" sz="2000" dirty="0"/>
              <a:t>)</a:t>
            </a:r>
          </a:p>
          <a:p>
            <a:pPr lvl="1"/>
            <a:r>
              <a:rPr lang="fr-BE" sz="2000" dirty="0"/>
              <a:t>191 countries </a:t>
            </a:r>
            <a:r>
              <a:rPr lang="fr-BE" sz="2000" dirty="0" err="1"/>
              <a:t>contacted</a:t>
            </a:r>
            <a:endParaRPr lang="en-US" sz="2000" dirty="0"/>
          </a:p>
          <a:p>
            <a:pPr lvl="1"/>
            <a:r>
              <a:rPr lang="fr-BE" sz="2000" dirty="0"/>
              <a:t>≥3 </a:t>
            </a:r>
            <a:r>
              <a:rPr lang="en-ZA" sz="2000" dirty="0"/>
              <a:t>stakeholders</a:t>
            </a:r>
            <a:r>
              <a:rPr lang="fr-BE" sz="2000" dirty="0"/>
              <a:t> per country</a:t>
            </a:r>
            <a:endParaRPr lang="en-ZA" sz="2000" dirty="0"/>
          </a:p>
          <a:p>
            <a:pPr lvl="2"/>
            <a:r>
              <a:rPr lang="en-ZA" sz="1400" dirty="0"/>
              <a:t>National nephrology society leadership</a:t>
            </a:r>
          </a:p>
          <a:p>
            <a:pPr lvl="2"/>
            <a:r>
              <a:rPr lang="en-ZA" sz="1400" dirty="0"/>
              <a:t>Healthcare policymakers</a:t>
            </a:r>
          </a:p>
          <a:p>
            <a:pPr lvl="2"/>
            <a:r>
              <a:rPr lang="en-ZA" sz="1400" dirty="0"/>
              <a:t>Patients / patient advocacy groups</a:t>
            </a:r>
          </a:p>
          <a:p>
            <a:pPr lvl="1"/>
            <a:r>
              <a:rPr lang="en-ZA" sz="2000" dirty="0"/>
              <a:t>Discrepancies resolved by follow-up conferences with regional board chairs and country nephrology leaders</a:t>
            </a:r>
          </a:p>
          <a:p>
            <a:pPr lvl="1"/>
            <a:endParaRPr lang="en-ZA" sz="2000" dirty="0"/>
          </a:p>
          <a:p>
            <a:endParaRPr lang="LID4096" dirty="0"/>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dirty="0"/>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dirty="0"/>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dirty="0">
                <a:solidFill>
                  <a:schemeClr val="accent4"/>
                </a:solidFill>
              </a:rPr>
              <a:t>167</a:t>
            </a:r>
            <a:r>
              <a:rPr lang="en-AU" b="1" dirty="0">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dirty="0">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dirty="0">
                <a:solidFill>
                  <a:schemeClr val="accent4"/>
                </a:solidFill>
              </a:rPr>
              <a:t>97% </a:t>
            </a:r>
            <a:r>
              <a:rPr lang="en-AU" b="1" dirty="0">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dirty="0">
                <a:solidFill>
                  <a:schemeClr val="accent4"/>
                </a:solidFill>
              </a:rPr>
              <a:t>329	</a:t>
            </a:r>
            <a:r>
              <a:rPr lang="en-AU" b="1" dirty="0">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dirty="0">
                <a:solidFill>
                  <a:schemeClr val="accent4"/>
                </a:solidFill>
              </a:rPr>
              <a:t>2</a:t>
            </a:r>
            <a:r>
              <a:rPr lang="en-AU" sz="3600" b="1" dirty="0">
                <a:solidFill>
                  <a:schemeClr val="accent1"/>
                </a:solidFill>
              </a:rPr>
              <a:t>	</a:t>
            </a:r>
            <a:r>
              <a:rPr lang="en-AU" b="1" dirty="0">
                <a:solidFill>
                  <a:schemeClr val="accent1"/>
                </a:solidFill>
              </a:rPr>
              <a:t>respondents/country</a:t>
            </a:r>
            <a:br>
              <a:rPr lang="en-AU" b="1" dirty="0">
                <a:solidFill>
                  <a:schemeClr val="accent1"/>
                </a:solidFill>
              </a:rPr>
            </a:br>
            <a:r>
              <a:rPr lang="en-AU" b="1" dirty="0">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924C01-0F0A-47E2-901A-F34A987E3F61}">
  <ds:schemaRef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sharepoint/v3/fields"/>
    <ds:schemaRef ds:uri="http://purl.org/dc/terms/"/>
    <ds:schemaRef ds:uri="8d39dae6-3a04-4f8f-91ef-910acbbf4883"/>
    <ds:schemaRef ds:uri="http://schemas.microsoft.com/office/infopath/2007/PartnerControls"/>
    <ds:schemaRef ds:uri="http://purl.org/dc/dcmitype/"/>
    <ds:schemaRef ds:uri="5bb30524-c5cc-4ab6-b3e3-7acb34e1d48a"/>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BBCDECF-22A6-4548-9B39-67653C8DD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DFD074-5C6F-487D-957C-68B223AF9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ISN-GKHA_Regional Slides_South Asia_v0.1</Template>
  <TotalTime>29</TotalTime>
  <Words>4226</Words>
  <Application>Microsoft Office PowerPoint</Application>
  <PresentationFormat>Widescreen</PresentationFormat>
  <Paragraphs>1338</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Gill Sans MT</vt:lpstr>
      <vt:lpstr>Office Theme</vt:lpstr>
      <vt:lpstr>PowerPoint Presentation</vt:lpstr>
      <vt:lpstr>2023 ISN-GLOBAL  KIDNEY HEALTH ATLAS  (ISN-GKHA)  ISN SOUTH ASIA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South Asia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Silvia ARRUEBO</cp:lastModifiedBy>
  <cp:revision>2</cp:revision>
  <cp:lastPrinted>2021-05-20T09:07:26Z</cp:lastPrinted>
  <dcterms:created xsi:type="dcterms:W3CDTF">2023-06-29T13:37:20Z</dcterms:created>
  <dcterms:modified xsi:type="dcterms:W3CDTF">2023-08-01T11:58:46Z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